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9" r:id="rId13"/>
    <p:sldId id="300" r:id="rId14"/>
    <p:sldId id="301" r:id="rId15"/>
    <p:sldId id="273" r:id="rId16"/>
    <p:sldId id="302" r:id="rId17"/>
    <p:sldId id="304" r:id="rId18"/>
    <p:sldId id="276" r:id="rId19"/>
    <p:sldId id="277" r:id="rId20"/>
    <p:sldId id="278" r:id="rId21"/>
    <p:sldId id="279" r:id="rId22"/>
    <p:sldId id="281" r:id="rId23"/>
    <p:sldId id="283" r:id="rId24"/>
    <p:sldId id="305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9E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7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1022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682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609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236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274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770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457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3679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334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1535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368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3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80AB7-CAC7-47B5-B499-89CD433360CA}" type="datetimeFigureOut">
              <a:rPr lang="es-CL" smtClean="0"/>
              <a:t>18-03-2019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216F6-0901-4E88-91BC-A1C496F82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372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rcadopublico.cl/" TargetMode="Externa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872208"/>
          </a:xfrm>
        </p:spPr>
        <p:txBody>
          <a:bodyPr>
            <a:noAutofit/>
          </a:bodyPr>
          <a:lstStyle/>
          <a:p>
            <a:br>
              <a:rPr lang="es-CL" sz="4800" dirty="0">
                <a:latin typeface="Andalus" pitchFamily="18" charset="-78"/>
                <a:cs typeface="Andalus" pitchFamily="18" charset="-78"/>
              </a:rPr>
            </a:br>
            <a:br>
              <a:rPr lang="es-CL" sz="4800" dirty="0">
                <a:latin typeface="Andalus" pitchFamily="18" charset="-78"/>
                <a:cs typeface="Andalus" pitchFamily="18" charset="-78"/>
              </a:rPr>
            </a:br>
            <a:br>
              <a:rPr lang="es-CL" sz="4800" dirty="0">
                <a:latin typeface="Andalus" pitchFamily="18" charset="-78"/>
                <a:cs typeface="Andalus" pitchFamily="18" charset="-78"/>
              </a:rPr>
            </a:br>
            <a:r>
              <a:rPr lang="es-CL" sz="4800" dirty="0">
                <a:latin typeface="Andalus" pitchFamily="18" charset="-78"/>
                <a:cs typeface="Andalus" pitchFamily="18" charset="-78"/>
              </a:rPr>
              <a:t>Fiscalización y seguimiento de procesos administrativos y contables de los activos fijos municipales, actualización del patrimonio municipal.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55776" y="4797152"/>
            <a:ext cx="6112768" cy="792088"/>
          </a:xfrm>
        </p:spPr>
        <p:txBody>
          <a:bodyPr/>
          <a:lstStyle/>
          <a:p>
            <a:r>
              <a:rPr lang="es-CL" sz="2800" b="1" dirty="0"/>
              <a:t>POR JOSE ANTONIO REBOLAR RIVAS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35993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s-CL" sz="3600" dirty="0">
                <a:latin typeface="Andalus" pitchFamily="18" charset="-78"/>
                <a:cs typeface="Andalus" pitchFamily="18" charset="-78"/>
              </a:rPr>
              <a:t>Adquisiciones de activos con fondos recibidos en administración.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es-CL" sz="2400" dirty="0"/>
              <a:t> El dominio de los bienes inventaríales muebles o inmuebles, que se adquieran o construyan con recursos del fondo nacional del desarrollo regional, se entenderá transferido a las entidades encargadas de su administración o de la prestación del servicio correspondiente, en los términos del convenio respectivo, sean públicas o privadas sin fines de lucro, que atiendan servicios de utilidad pública, desde el momento en que estos bienes sean asignados por el intendente a dichas entidades. Está trasferencia deberá formalizarse mediante resolución del intendente,  que se expedirá en un plazo no superior a 90 días, contando a partir de la fecha de recepción material de los bienes adquiridos o del acta de recepción definitiva emitida por  la unidad técnica correspondiente, la que deberá reducirse a escritura pública. Las inscripciones y anotaciones que procedan se efectuarán con el solo mérito de copia autorizada de dicha escritura. 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3193058" y="6187616"/>
            <a:ext cx="3168352" cy="62068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Siguiente diapositiva.</a:t>
            </a:r>
          </a:p>
        </p:txBody>
      </p:sp>
    </p:spTree>
    <p:extLst>
      <p:ext uri="{BB962C8B-B14F-4D97-AF65-F5344CB8AC3E}">
        <p14:creationId xmlns:p14="http://schemas.microsoft.com/office/powerpoint/2010/main" val="1934462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02632" cy="706090"/>
          </a:xfrm>
        </p:spPr>
        <p:txBody>
          <a:bodyPr>
            <a:normAutofit/>
          </a:bodyPr>
          <a:lstStyle/>
          <a:p>
            <a:r>
              <a:rPr lang="es-CL" sz="2400" dirty="0">
                <a:latin typeface="Andalus" pitchFamily="18" charset="-78"/>
                <a:cs typeface="Andalus" pitchFamily="18" charset="-78"/>
              </a:rPr>
              <a:t>TRANSFERENCIAS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es-CL" sz="2400" dirty="0"/>
              <a:t>Tratándose de inmuebles cuya transferencia se disponga a instituciones privadas sin fines de lucro, ella estará sujeta a la condición de destinar el bien a la atención del respectivo servicio de utilidad pública. En caso de no cumplirse con dicha condición o disolverse la entidad, previo acuerdo del concejo y mediante la resolución fundada del intendente , tales bienes revertirán al dominio del gobierno regional, quien deberá transferirlos a otra institución pública o privada. La institución privada beneficiada estará afecta a la prohibición de gravar y enajenar dicho bien, el que, además, será inembargable y estarán exentos e todo derecho o arancel.</a:t>
            </a:r>
          </a:p>
        </p:txBody>
      </p:sp>
    </p:spTree>
    <p:extLst>
      <p:ext uri="{BB962C8B-B14F-4D97-AF65-F5344CB8AC3E}">
        <p14:creationId xmlns:p14="http://schemas.microsoft.com/office/powerpoint/2010/main" val="4169578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FONDOS RECIBIDOS EN ADMINISTRACION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fondos que en calidad de </a:t>
            </a:r>
            <a:r>
              <a:rPr lang="es-CL" dirty="0" err="1"/>
              <a:t>administracion</a:t>
            </a:r>
            <a:r>
              <a:rPr lang="es-CL" dirty="0"/>
              <a:t> perciban los organismos públicos para cumplir determinadas finalidades que por disposición  no se incorporan a sus presupuestos deben contabilizarse como depósitos de terceros en administración de fondos.</a:t>
            </a:r>
          </a:p>
        </p:txBody>
      </p:sp>
    </p:spTree>
    <p:extLst>
      <p:ext uri="{BB962C8B-B14F-4D97-AF65-F5344CB8AC3E}">
        <p14:creationId xmlns:p14="http://schemas.microsoft.com/office/powerpoint/2010/main" val="1938836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4.-EROGACIONES CAPITALIZABLES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desembolsos por concepto de reposiciones </a:t>
            </a:r>
            <a:r>
              <a:rPr lang="es-CL" dirty="0" err="1"/>
              <a:t>vitales,reparaciones</a:t>
            </a:r>
            <a:r>
              <a:rPr lang="es-CL" dirty="0"/>
              <a:t> </a:t>
            </a:r>
            <a:r>
              <a:rPr lang="es-CL" dirty="0" err="1"/>
              <a:t>extraordinarias,mejoras</a:t>
            </a:r>
            <a:r>
              <a:rPr lang="es-CL" dirty="0"/>
              <a:t> y adiciones que aumentan la vida útil del bien o incrementan su capacidad productiva deben contabilizarse en las cuentas de bienes de uso. </a:t>
            </a:r>
          </a:p>
        </p:txBody>
      </p:sp>
    </p:spTree>
    <p:extLst>
      <p:ext uri="{BB962C8B-B14F-4D97-AF65-F5344CB8AC3E}">
        <p14:creationId xmlns:p14="http://schemas.microsoft.com/office/powerpoint/2010/main" val="1597456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TIPOS DE EROGACIONES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dirty="0"/>
              <a:t>1.REPOSICIONES </a:t>
            </a:r>
            <a:r>
              <a:rPr lang="es-CL" dirty="0" err="1"/>
              <a:t>VITALES:Son</a:t>
            </a:r>
            <a:r>
              <a:rPr lang="es-CL" dirty="0"/>
              <a:t> cambios de partes con fin de que el bien pueda quedar en condiciones .</a:t>
            </a:r>
          </a:p>
          <a:p>
            <a:r>
              <a:rPr lang="es-CL" dirty="0"/>
              <a:t>2.-REPARACIONES </a:t>
            </a:r>
            <a:r>
              <a:rPr lang="es-CL" dirty="0" err="1"/>
              <a:t>EXTRAORDINARIAS:están</a:t>
            </a:r>
            <a:r>
              <a:rPr lang="es-CL" dirty="0"/>
              <a:t> constituidas para que el bien quede en condiciones de funcionamiento y prolongar la vida útil.</a:t>
            </a:r>
          </a:p>
          <a:p>
            <a:r>
              <a:rPr lang="es-CL" dirty="0" err="1"/>
              <a:t>MEJORAS:son</a:t>
            </a:r>
            <a:r>
              <a:rPr lang="es-CL" dirty="0"/>
              <a:t> un cambio estructural en el bien para dejarlo en condiciones de un buen servicio.</a:t>
            </a:r>
          </a:p>
          <a:p>
            <a:r>
              <a:rPr lang="es-CL" dirty="0" err="1"/>
              <a:t>AMPLIACIONES:son</a:t>
            </a:r>
            <a:r>
              <a:rPr lang="es-CL" dirty="0"/>
              <a:t> agregados a los bienes de uso</a:t>
            </a:r>
          </a:p>
          <a:p>
            <a:r>
              <a:rPr lang="es-CL" dirty="0" err="1"/>
              <a:t>MANTENIMIENTO:acciones</a:t>
            </a:r>
            <a:r>
              <a:rPr lang="es-CL" dirty="0"/>
              <a:t> para conservar los bienes</a:t>
            </a:r>
          </a:p>
        </p:txBody>
      </p:sp>
    </p:spTree>
    <p:extLst>
      <p:ext uri="{BB962C8B-B14F-4D97-AF65-F5344CB8AC3E}">
        <p14:creationId xmlns:p14="http://schemas.microsoft.com/office/powerpoint/2010/main" val="738540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5 .-Proyectos de inversión de bienes institucionales.</a:t>
            </a:r>
            <a:br>
              <a:rPr lang="es-CL" dirty="0"/>
            </a:br>
            <a:r>
              <a:rPr lang="es-CL" dirty="0"/>
              <a:t>1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es-CL" dirty="0"/>
              <a:t>Se faculta a las municipalidades para encomendar a los organismos técnicos del estado la </a:t>
            </a:r>
            <a:r>
              <a:rPr lang="es-CL" dirty="0" err="1"/>
              <a:t>licitación,adjudicación,celebración</a:t>
            </a:r>
            <a:r>
              <a:rPr lang="es-CL" dirty="0"/>
              <a:t> de los contratos y la ejecución de </a:t>
            </a:r>
            <a:r>
              <a:rPr lang="es-CL" dirty="0" err="1"/>
              <a:t>estudios,proyectos,construcción</a:t>
            </a:r>
            <a:r>
              <a:rPr lang="es-CL" dirty="0"/>
              <a:t> y conservación de obras de cualquier naturaleza.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09976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LEY ORGANICA CONSTITUCIONAL DE MUNICIPALIDADES(18.695)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/>
              <a:t>El alcalde requerirá acuerdo del concejo para: aprobar el plan comunal de desarrollo y el presupuesto y sus </a:t>
            </a:r>
            <a:r>
              <a:rPr lang="es-CL" dirty="0" err="1"/>
              <a:t>modificaciones,los</a:t>
            </a:r>
            <a:r>
              <a:rPr lang="es-CL" dirty="0"/>
              <a:t> presupuestos de salud y educación y los programas de inversión.</a:t>
            </a:r>
          </a:p>
          <a:p>
            <a:r>
              <a:rPr lang="es-CL" dirty="0"/>
              <a:t>Al concejo le corresponde fiscalizar el cumplimiento de los planes y programas de inversión.</a:t>
            </a:r>
          </a:p>
          <a:p>
            <a:r>
              <a:rPr lang="es-CL" dirty="0"/>
              <a:t>El alcalde someterá al concejo las orientaciones del municipio y las políticas y proyectos de inversión.</a:t>
            </a:r>
          </a:p>
        </p:txBody>
      </p:sp>
    </p:spTree>
    <p:extLst>
      <p:ext uri="{BB962C8B-B14F-4D97-AF65-F5344CB8AC3E}">
        <p14:creationId xmlns:p14="http://schemas.microsoft.com/office/powerpoint/2010/main" val="400313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ADMINISTRACIO FINANCIERA DEL ESTADO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contratos de estudios para </a:t>
            </a:r>
            <a:r>
              <a:rPr lang="es-CL" dirty="0" err="1"/>
              <a:t>inversiones,ejecución</a:t>
            </a:r>
            <a:r>
              <a:rPr lang="es-CL" dirty="0"/>
              <a:t> de obras y de  adquisición de materiales y maquinarias podrán celebrarse para que sean cumplidos o pagados en mayor tiempo que el del año presupuestario o con posterioridad al término del ejercicio.</a:t>
            </a:r>
          </a:p>
        </p:txBody>
      </p:sp>
    </p:spTree>
    <p:extLst>
      <p:ext uri="{BB962C8B-B14F-4D97-AF65-F5344CB8AC3E}">
        <p14:creationId xmlns:p14="http://schemas.microsoft.com/office/powerpoint/2010/main" val="1608714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IDENTIFICACION PRESUPUESTARIA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CON TODO LA AUTORIZACION DE RECURSOS PARA LOS ESTUDIOS O PROYECTOS SOLO PODRA EFECTUARSE PREVIA IDENTIFICACION PRESUPUESTARIA.</a:t>
            </a:r>
          </a:p>
          <a:p>
            <a:pPr marL="0" indent="0">
              <a:buNone/>
            </a:pPr>
            <a:r>
              <a:rPr lang="es-CL" dirty="0"/>
              <a:t>EL CODIGO B.I.P. ES DE APLICACIÓN PARA LOS SERVICIOS PUBLICOS</a:t>
            </a:r>
          </a:p>
        </p:txBody>
      </p:sp>
    </p:spTree>
    <p:extLst>
      <p:ext uri="{BB962C8B-B14F-4D97-AF65-F5344CB8AC3E}">
        <p14:creationId xmlns:p14="http://schemas.microsoft.com/office/powerpoint/2010/main" val="2960562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DECRETO  854</a:t>
            </a:r>
            <a:br>
              <a:rPr lang="es-CL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INICIATIVAS DE INVERSION COMPRENDE  LOS GASTOS EN  QUE DEBA INCURRIRSE PARA LA REALIZACION DE ESTUDIOS BASICOS Y PROYECTOS DE INVERSION.</a:t>
            </a:r>
          </a:p>
          <a:p>
            <a:r>
              <a:rPr lang="es-CL" dirty="0"/>
              <a:t>LAS INICIATIVAS DE INVERSION PARA EL SECTOR MUNICIPAL SON:A.-ESTUDIOS BASICOS;B.-PROYECTOS;C.-LAS ASIGNACIONES ESPECIALES.</a:t>
            </a:r>
          </a:p>
        </p:txBody>
      </p:sp>
    </p:spTree>
    <p:extLst>
      <p:ext uri="{BB962C8B-B14F-4D97-AF65-F5344CB8AC3E}">
        <p14:creationId xmlns:p14="http://schemas.microsoft.com/office/powerpoint/2010/main" val="3609000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78098"/>
          </a:xfrm>
        </p:spPr>
        <p:txBody>
          <a:bodyPr/>
          <a:lstStyle/>
          <a:p>
            <a:r>
              <a:rPr lang="es-CL" dirty="0">
                <a:latin typeface="Andalus" pitchFamily="18" charset="-78"/>
                <a:cs typeface="Andalus" pitchFamily="18" charset="-78"/>
              </a:rPr>
              <a:t>Adquisiciones; normativa jurídica.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16278"/>
            <a:ext cx="8640960" cy="4464496"/>
          </a:xfrm>
        </p:spPr>
        <p:txBody>
          <a:bodyPr>
            <a:noAutofit/>
          </a:bodyPr>
          <a:lstStyle/>
          <a:p>
            <a:r>
              <a:rPr lang="es-CL" sz="2400" dirty="0"/>
              <a:t>Artículo 5°: Para el cumplimiento de sus funciones, las municipalidades tendrán las siguientes atribuciones esenciales: Adquirir y enajenar bienes muebles e inmuebles.</a:t>
            </a:r>
          </a:p>
          <a:p>
            <a:r>
              <a:rPr lang="es-CL" sz="2400" dirty="0"/>
              <a:t>Artículo 8°, inciso segundo: A fin de atender  las necesidades de la comunidad local, las municipalidades podrán celebrar contratos que impliquen la ejecución de acciones determinadas.</a:t>
            </a:r>
          </a:p>
          <a:p>
            <a:r>
              <a:rPr lang="es-CL" sz="2400" dirty="0"/>
              <a:t>Artículo 13°: El patrimonio de las municipalidades estará constituido por: Los bienes corporales e incorporales que posean o adquieran a cualquier otro título.</a:t>
            </a:r>
          </a:p>
          <a:p>
            <a:r>
              <a:rPr lang="es-CL" sz="2400" dirty="0"/>
              <a:t>Artículo 33°: La adquisición del dominio de los bienes raíces se sujetara a las normas del derecho común.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264830" y="939889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LEY N° 18.695, ORGÁNICA INSTTUCIONAL DE MUNICIPALIDADES.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3203848" y="5877272"/>
            <a:ext cx="3168352" cy="62068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Siguiente diapositiva.</a:t>
            </a:r>
          </a:p>
        </p:txBody>
      </p:sp>
    </p:spTree>
    <p:extLst>
      <p:ext uri="{BB962C8B-B14F-4D97-AF65-F5344CB8AC3E}">
        <p14:creationId xmlns:p14="http://schemas.microsoft.com/office/powerpoint/2010/main" val="17060833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INSTRUCIONES ESPECIFICAS SOBRE MATERIAS PRESUPUESTARIAS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IDENTIFICACION Y AUTORIZACION DE RECURSOS PARA LA EJECUCION DE CUALQUIER ESTUDIO O PROYECTO DE INVERSION REQUERIRA  EN FORMA PREVIA CONTAR CON FINANCIAMIENTO E INFORME</a:t>
            </a:r>
          </a:p>
        </p:txBody>
      </p:sp>
    </p:spTree>
    <p:extLst>
      <p:ext uri="{BB962C8B-B14F-4D97-AF65-F5344CB8AC3E}">
        <p14:creationId xmlns:p14="http://schemas.microsoft.com/office/powerpoint/2010/main" val="20426717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ATRIBUCIONES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/>
              <a:t>ATRIBUCIONES MUNICIPALES:ADMINISTRAR LOS BIENES MUNICIPALES Y NACIONALES DE USO PUBLICO,INCLUIDO EL SUBSUELO.</a:t>
            </a:r>
          </a:p>
          <a:p>
            <a:r>
              <a:rPr lang="es-CL" dirty="0"/>
              <a:t>EL ALCALDE TIENE LAS SIGUIENTES ATRIBUCIONES:ADMINISTRAR ESTOS BIENES Y REQUERIRA EL ACUERDO DEL CONCEJO PARA:ADQUIRIR,ENAJENAR,GRAVAR,ARRENDAR POR UN PLAZO SUPERIOR A 4 AÑOS ,TRASPASAR EL DOMINIO DE BIENES INMUEBLES O DONAR BIENES MUEBLES.</a:t>
            </a:r>
          </a:p>
        </p:txBody>
      </p:sp>
    </p:spTree>
    <p:extLst>
      <p:ext uri="{BB962C8B-B14F-4D97-AF65-F5344CB8AC3E}">
        <p14:creationId xmlns:p14="http://schemas.microsoft.com/office/powerpoint/2010/main" val="1379795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BIENES INMUEBLES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 LAS MUNICIPALIDADES TIENEN FACULTADES PARA TRASPASAR LA TENENCIA DE BIENES INMUEBLES Y ENTREGARLOS EN COMODATO  TANTO CON PARTICULARES COMO  PUBLICOS EN LA MEDIDA QUE EL COMODATARIO COLABORE CON EL MUNICIPIO EN EL CUMPLIMIENTO DE ALGUNA DE SUS FUNCIONES.</a:t>
            </a:r>
          </a:p>
        </p:txBody>
      </p:sp>
    </p:spTree>
    <p:extLst>
      <p:ext uri="{BB962C8B-B14F-4D97-AF65-F5344CB8AC3E}">
        <p14:creationId xmlns:p14="http://schemas.microsoft.com/office/powerpoint/2010/main" val="1359444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DICTAMEN 37.428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Las municipalidades deben abstenerse de donar u otorgar en comodato a una empresa privada los buses de su propiedad se les faculta para poder prestar de manera directa el servicio de transporte.</a:t>
            </a:r>
          </a:p>
          <a:p>
            <a:r>
              <a:rPr lang="es-CL" dirty="0"/>
              <a:t>Las municipalidades no pueden ejecutar obras o inversiones en terrenos o bienes ajenos ya que significa aplicar fondos en beneficio de privados.</a:t>
            </a:r>
          </a:p>
        </p:txBody>
      </p:sp>
    </p:spTree>
    <p:extLst>
      <p:ext uri="{BB962C8B-B14F-4D97-AF65-F5344CB8AC3E}">
        <p14:creationId xmlns:p14="http://schemas.microsoft.com/office/powerpoint/2010/main" val="1471981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VEHICULOS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 err="1"/>
              <a:t>Prohíbese</a:t>
            </a:r>
            <a:r>
              <a:rPr lang="es-CL" dirty="0"/>
              <a:t>, en días Sábados en la tarde, Domingos y festivos, la circulación de vehículos de propiedad fiscal, semifiscal, de organismos de administración autónoma o </a:t>
            </a:r>
            <a:r>
              <a:rPr lang="es-CL" dirty="0" err="1"/>
              <a:t>descentralizada,a</a:t>
            </a:r>
            <a:r>
              <a:rPr lang="es-CL" dirty="0"/>
              <a:t> empresas del Estado,  y a las Municipalidades. Igual prohibición regirá para los vehículos que cualquiera de las entidades u organismos señalados tomen en arriendo, usufructo, comodato, depósito o a otro título no traslaticio de </a:t>
            </a:r>
            <a:r>
              <a:rPr lang="es-CL" dirty="0" err="1"/>
              <a:t>dominio.Hay</a:t>
            </a:r>
            <a:r>
              <a:rPr lang="es-CL" dirty="0"/>
              <a:t> excepciones.</a:t>
            </a:r>
          </a:p>
        </p:txBody>
      </p:sp>
    </p:spTree>
    <p:extLst>
      <p:ext uri="{BB962C8B-B14F-4D97-AF65-F5344CB8AC3E}">
        <p14:creationId xmlns:p14="http://schemas.microsoft.com/office/powerpoint/2010/main" val="10418264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BIENES RECIBIDOS EN COMODATO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ORGANISMOS DEL ESTADO NO PUEDEN EJECUTAR OBRAS O EFECTUAR INVERSIONES CON CARGO A SUS PRESUPUESTOS EN TERRENOS O BIENES PARTICULARES.</a:t>
            </a:r>
          </a:p>
          <a:p>
            <a:r>
              <a:rPr lang="es-CL" dirty="0"/>
              <a:t>LA ENTIDAD QUE RECIBE BIENES EN COMODATO,NO DEBEN REGISTRARLOS EN SU CONTABILIDAD,SOLO LLEVAR EL CONTROL FISICO DE DICHOS BIENES.</a:t>
            </a:r>
          </a:p>
        </p:txBody>
      </p:sp>
    </p:spTree>
    <p:extLst>
      <p:ext uri="{BB962C8B-B14F-4D97-AF65-F5344CB8AC3E}">
        <p14:creationId xmlns:p14="http://schemas.microsoft.com/office/powerpoint/2010/main" val="19967606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BAJAS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DISPOSICION DE LOS BIENES MUEBLES DADOS DE BAJA SE EFECTUARA MEDIANTE REMATE PUBLICO Y EN CASOS CALIFICADOS LAS MUNICIPALIDADES PODRAN DONAR TALES BIENES.</a:t>
            </a:r>
          </a:p>
        </p:txBody>
      </p:sp>
    </p:spTree>
    <p:extLst>
      <p:ext uri="{BB962C8B-B14F-4D97-AF65-F5344CB8AC3E}">
        <p14:creationId xmlns:p14="http://schemas.microsoft.com/office/powerpoint/2010/main" val="2189124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JURISPRUDENCIA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ALCALDES NO ESTAN FACULTADOS PARA DAR EN PARTE DE PAGO BIENES MUNICIPALES POR OTROS NUEVOS.</a:t>
            </a:r>
          </a:p>
          <a:p>
            <a:r>
              <a:rPr lang="es-CL" dirty="0"/>
              <a:t>LOS BIENES MUEBLES QUE LA AUTORIDAD HA RESUELTO EXCLUIR DEBEN CONTABILIZARSE EN LA CUENTA BIENES EXCLUIDOS</a:t>
            </a:r>
          </a:p>
        </p:txBody>
      </p:sp>
    </p:spTree>
    <p:extLst>
      <p:ext uri="{BB962C8B-B14F-4D97-AF65-F5344CB8AC3E}">
        <p14:creationId xmlns:p14="http://schemas.microsoft.com/office/powerpoint/2010/main" val="37376632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VENTA DE BIENES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BIENES INMUEBLES MUNICIPALES SOLO PODRAN SER ENAJENADOS,GRAVADOS O ARRENDADOS EN CASO DE NECESIDAD O UTILIDAD MANIFIESTA EL VALOR DEL REMATE O LA LICITACION PUBLICA SERA EL AVALUO FISCAL EL CUAL SOLO PODRA SER REBAJADO CON ACUERDO DEL CONCEJO.</a:t>
            </a:r>
          </a:p>
        </p:txBody>
      </p:sp>
    </p:spTree>
    <p:extLst>
      <p:ext uri="{BB962C8B-B14F-4D97-AF65-F5344CB8AC3E}">
        <p14:creationId xmlns:p14="http://schemas.microsoft.com/office/powerpoint/2010/main" val="37244991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GASTO PUBLICO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/>
              <a:t>POR DECRETO SUPREMO FUNDADO EL MINISTERIO DE HACIENDA PODRA ELIMINAR EL REQUISITO DE REMATE.</a:t>
            </a:r>
          </a:p>
          <a:p>
            <a:r>
              <a:rPr lang="es-CL" dirty="0"/>
              <a:t>SON RENTAS DE LOS BIENES MUNICIPALES:LOS PRODUCTO O VENTAS DE REMATE DE LOS BIENES MUEBLES MUNICIPALES COMO LOS OBJETOS PERDIDOS O DECOMISADOS,LOS ANIMALES ENCONTRADOS Y PODRAN SER MARTILLEROS :EL SECRETARIO MUNICIPAL,TESORERO MUNICIPAL O MARTILLERO PUBLICO.</a:t>
            </a:r>
          </a:p>
        </p:txBody>
      </p:sp>
    </p:spTree>
    <p:extLst>
      <p:ext uri="{BB962C8B-B14F-4D97-AF65-F5344CB8AC3E}">
        <p14:creationId xmlns:p14="http://schemas.microsoft.com/office/powerpoint/2010/main" val="4219720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16632"/>
            <a:ext cx="2746648" cy="504056"/>
          </a:xfrm>
        </p:spPr>
        <p:txBody>
          <a:bodyPr>
            <a:normAutofit fontScale="90000"/>
          </a:bodyPr>
          <a:lstStyle/>
          <a:p>
            <a:r>
              <a:rPr lang="es-CL" sz="2800" dirty="0">
                <a:latin typeface="Andalus" pitchFamily="18" charset="-78"/>
                <a:cs typeface="Andalus" pitchFamily="18" charset="-78"/>
              </a:rPr>
              <a:t>ATRIBUCIONES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r>
              <a:rPr lang="es-CL" sz="2400" dirty="0"/>
              <a:t>Artículo 63°: El Alcalde tiene facultades para adquirir y enajenar bienes muebles, ejecutar los actos y celebrar los contratos necesarios para el adecuado cumplimiento de las funciones de la municipalidad .</a:t>
            </a:r>
          </a:p>
          <a:p>
            <a:r>
              <a:rPr lang="es-CL" sz="2400" dirty="0"/>
              <a:t>Artículo 65°: El Alcalde requerirá acuerdo del concejo para adquirir, enajenar, grabar, arrendar por un plazo superior a 4 años o traspasar a  cualquier título, el dominio o mera tenencia de bienes inmuebles municipales o donar bienes muebles Requerirá  también acuerdo del concejo para expropiar bienes inmuebles para dar cumplimiento al plan regulador comunal .</a:t>
            </a:r>
          </a:p>
          <a:p>
            <a:r>
              <a:rPr lang="es-CL" sz="2400" dirty="0"/>
              <a:t>Artículo 66°: La regulación de los procedimientos administrativos de contratación que realicen las municipalidades se ajustará a la ley de bases sobre contratos administrativos de suministro y prestación de servicios y sus reglamentos. </a:t>
            </a:r>
          </a:p>
        </p:txBody>
      </p:sp>
    </p:spTree>
    <p:extLst>
      <p:ext uri="{BB962C8B-B14F-4D97-AF65-F5344CB8AC3E}">
        <p14:creationId xmlns:p14="http://schemas.microsoft.com/office/powerpoint/2010/main" val="18897676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CLASIFICACIONES PRESUPUESTARIAS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LOS ACTIVOS NO FINANCIEROS COMO LOS ACTIVOS INTANGIBLES SON LAS</a:t>
            </a:r>
          </a:p>
          <a:p>
            <a:r>
              <a:rPr lang="es-CL" dirty="0"/>
              <a:t>PATENTES,MARCAS,PROGRAMAS INFORMATICOS.</a:t>
            </a:r>
          </a:p>
          <a:p>
            <a:r>
              <a:rPr lang="es-CL" dirty="0"/>
              <a:t>LAS VENTAS DE ACTIVOS FISICOS A PLAZO QUE SE CONVENGAN DEBEN SER RECONOCIDAS POR EL TOTAL DE LA OPERACIÓN COMO DEUDORES PRESUPUESTARIOS EN VENTA DE ACTIVOS NO FINANCIEROS.</a:t>
            </a:r>
          </a:p>
        </p:txBody>
      </p:sp>
    </p:spTree>
    <p:extLst>
      <p:ext uri="{BB962C8B-B14F-4D97-AF65-F5344CB8AC3E}">
        <p14:creationId xmlns:p14="http://schemas.microsoft.com/office/powerpoint/2010/main" val="3691372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DONACIONES DE BIENES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ELPRODUCTO DE LAS HERENCIAS,LEGADOS Y DONACIONES QUE HICIERAN A LAS MUNICIPALIDADES SE INVERTIRA EN LA FORMA QUE DETERMINE EL CAUSANTE O EL DONANTE DEBIENDO SER INCORPORADO AL PRESUPUESTO Y AL INVENTARIO MUNICIPAL Y SERAN ACEPTADAS POR DECRETO ALCALDICIO Y EXENTAS DE IMPUESTOS.</a:t>
            </a:r>
          </a:p>
        </p:txBody>
      </p:sp>
    </p:spTree>
    <p:extLst>
      <p:ext uri="{BB962C8B-B14F-4D97-AF65-F5344CB8AC3E}">
        <p14:creationId xmlns:p14="http://schemas.microsoft.com/office/powerpoint/2010/main" val="31785292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ATRIBUCIONES CONTRALORIA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CONTRALORIA GENERAL DE LA REPUBLICA PODRA CONSTITUIR CUENTA DANTE Y HACER EFECTIVA LA RESPONSABILIDAD A CUALQUIER FUNCIONARIO MUNICIPAL QUE HAYA CAUSADO UN DETRIMENTO AL PATRIMONIO MUNICIPAL.PARA ESTABLECER SI SE CASTIGA ES NECESARIO CONTAR CON EL RESULTADO JUDICIAL.</a:t>
            </a:r>
          </a:p>
        </p:txBody>
      </p:sp>
    </p:spTree>
    <p:extLst>
      <p:ext uri="{BB962C8B-B14F-4D97-AF65-F5344CB8AC3E}">
        <p14:creationId xmlns:p14="http://schemas.microsoft.com/office/powerpoint/2010/main" val="13550355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CONCESIONES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LAS MUNICIPALIDADES PODRAN CELEBRAR CONTRATOS Y PODRAN OTORGAR CONCESIONES PARA LA  PRESTACION DE DETERMINADOS SERVICIOS MUNICIPALES LA QUE SE HARA POR LICITACION PUBLICA SI EXCEDE A DOSCIENTAS UNIDADES TRIBUTARIAS MENSUALES Y EN LAS COCESIONES SEA MAS DE CIEN UNIDADES TRIBUTARIAS MENSUALES.</a:t>
            </a:r>
          </a:p>
        </p:txBody>
      </p:sp>
    </p:spTree>
    <p:extLst>
      <p:ext uri="{BB962C8B-B14F-4D97-AF65-F5344CB8AC3E}">
        <p14:creationId xmlns:p14="http://schemas.microsoft.com/office/powerpoint/2010/main" val="7364637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CONCECIONES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 ALCALDE INFORMARA AL CONCEJO LA ADJUDICACION DE LAS CONCESIONES,DE LAS LICITACIONES PUBLICAS,DE LAS PROPUESTAS PRIVADAS,DE LAS CONTRATACIONES DIRECTAS DE SERVICIO Y DE LAS CONTRATACIONES DE PERSONAL EN LA PRIMERA SESION ORDINARIA DEL CONCEJO CON POSTERIORIDAD A LAS ADJUDICACIONES POR ESCRITO.</a:t>
            </a:r>
          </a:p>
        </p:txBody>
      </p:sp>
    </p:spTree>
    <p:extLst>
      <p:ext uri="{BB962C8B-B14F-4D97-AF65-F5344CB8AC3E}">
        <p14:creationId xmlns:p14="http://schemas.microsoft.com/office/powerpoint/2010/main" val="33262921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EL ALCALDE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EL ALCALDE ES LA MAXIMA AUTORIDAD DE LA MUNICIPALIDAD Y EN TAL CALIDAD LE CORRESPONDERA SU DIRECCION Y ADMINISTRACION Y LA SUPERVIGILANCIA DE SU FUNCIONAMIENTO.</a:t>
            </a:r>
          </a:p>
          <a:p>
            <a:r>
              <a:rPr lang="es-CL" dirty="0"/>
              <a:t>DEBERA PRESENTAR EN FORMA FUNDADA A LA APROBACION DEL CONCEJO LAS POLITICAS Y NORMAS GENERALES SOBRE LICITACIONES,CONCESIONES Y PERMISOS .</a:t>
            </a:r>
          </a:p>
        </p:txBody>
      </p:sp>
    </p:spTree>
    <p:extLst>
      <p:ext uri="{BB962C8B-B14F-4D97-AF65-F5344CB8AC3E}">
        <p14:creationId xmlns:p14="http://schemas.microsoft.com/office/powerpoint/2010/main" val="25680899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RENTAS MUNICIPALES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CL" dirty="0"/>
              <a:t>SON RENTAS DE LOS BIENES MUNICIPALES:LAS RENTAS DE ARRENDAMIENTOS O CONCESIONES DE LOS BIENES MUEBLES E INMUEBLES.</a:t>
            </a:r>
          </a:p>
          <a:p>
            <a:r>
              <a:rPr lang="es-CL" dirty="0"/>
              <a:t>NO SE REQUIERE ACUERDO DEL CONCEJO PARA ENAJENAR A TITULO ONEROSO UNA CONCESION DE RADIODIFUSION SONORA DE QUE ES TITULAR LA MUNICIPALIDAD,EL ALCALDE ESTA FACULTADO PARA ADMINISTRAR BIENES MUNICIPALES.</a:t>
            </a:r>
          </a:p>
        </p:txBody>
      </p:sp>
    </p:spTree>
    <p:extLst>
      <p:ext uri="{BB962C8B-B14F-4D97-AF65-F5344CB8AC3E}">
        <p14:creationId xmlns:p14="http://schemas.microsoft.com/office/powerpoint/2010/main" val="469316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FIN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806571" y="1801941"/>
            <a:ext cx="5417576" cy="4063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49311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GASTO DE LA CAPACITACION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 VALOR CURSO            =         $   400.000.-</a:t>
            </a:r>
          </a:p>
          <a:p>
            <a:r>
              <a:rPr lang="es-CL" dirty="0"/>
              <a:t>VIATICOS                      =         $    345.932.-</a:t>
            </a:r>
          </a:p>
          <a:p>
            <a:pPr marL="0" indent="0">
              <a:buNone/>
            </a:pPr>
            <a:r>
              <a:rPr lang="es-CL" dirty="0"/>
              <a:t>    GASTO MOVILIZACION =      $    225.080.-</a:t>
            </a:r>
          </a:p>
          <a:p>
            <a:pPr marL="0" indent="0">
              <a:buNone/>
            </a:pPr>
            <a:r>
              <a:rPr lang="es-CL" b="1" dirty="0"/>
              <a:t>    TOTAL GASTO                =       $   971.012.- </a:t>
            </a:r>
          </a:p>
        </p:txBody>
      </p:sp>
    </p:spTree>
    <p:extLst>
      <p:ext uri="{BB962C8B-B14F-4D97-AF65-F5344CB8AC3E}">
        <p14:creationId xmlns:p14="http://schemas.microsoft.com/office/powerpoint/2010/main" val="698293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7560840" cy="648072"/>
          </a:xfrm>
        </p:spPr>
        <p:txBody>
          <a:bodyPr>
            <a:noAutofit/>
          </a:bodyPr>
          <a:lstStyle/>
          <a:p>
            <a:pPr algn="l"/>
            <a:r>
              <a:rPr lang="es-CL" sz="2000" dirty="0">
                <a:latin typeface="Andalus" pitchFamily="18" charset="-78"/>
                <a:cs typeface="Andalus" pitchFamily="18" charset="-78"/>
              </a:rPr>
              <a:t>LEY N° 19.886, DE BASES SOBRE CONTRATOS ADMINISTRATIVOS DE SUMINISTRO Y PRESTACIÓN DE SERVICIOS. 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145435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531813" algn="l"/>
              </a:tabLst>
            </a:pPr>
            <a:r>
              <a:rPr lang="es-CL" sz="2400" dirty="0"/>
              <a:t>Persigue uniformar los procedimientos administrativos de contratación de suministros de bienes muebles y servicios necesarios para el funcionamiento de la administración pública.</a:t>
            </a:r>
          </a:p>
          <a:p>
            <a:pPr>
              <a:tabLst>
                <a:tab pos="531813" algn="l"/>
              </a:tabLst>
            </a:pPr>
            <a:r>
              <a:rPr lang="es-CL" sz="2400" dirty="0"/>
              <a:t>Se utiliza la plataforma web </a:t>
            </a:r>
            <a:r>
              <a:rPr lang="es-CL" sz="2400" dirty="0">
                <a:hlinkClick r:id="rId2"/>
              </a:rPr>
              <a:t>www.mercadopublico.cl</a:t>
            </a:r>
            <a:r>
              <a:rPr lang="es-CL" sz="2400" dirty="0"/>
              <a:t> para realizar las adquisiciones superiores a 3 utm .</a:t>
            </a:r>
          </a:p>
          <a:p>
            <a:pPr>
              <a:tabLst>
                <a:tab pos="531813" algn="l"/>
              </a:tabLst>
            </a:pPr>
            <a:r>
              <a:rPr lang="es-CL" sz="2400" dirty="0"/>
              <a:t>Las adquisiciones de bienes y las contrataciones de servicios se efectúan por medio de 4 maneras:  </a:t>
            </a:r>
          </a:p>
          <a:p>
            <a:pPr>
              <a:buFont typeface="Wingdings" pitchFamily="2" charset="2"/>
              <a:buChar char="ü"/>
              <a:tabLst>
                <a:tab pos="531813" algn="l"/>
              </a:tabLst>
            </a:pPr>
            <a:r>
              <a:rPr lang="es-CL" sz="2400" dirty="0"/>
              <a:t>Convenio marco. (modalidad de </a:t>
            </a:r>
            <a:r>
              <a:rPr lang="es-CL" sz="2400" dirty="0" err="1"/>
              <a:t>licitacion</a:t>
            </a:r>
            <a:r>
              <a:rPr lang="es-CL" sz="2400" dirty="0"/>
              <a:t>  que se realiza para disponer variedad de proveedores y a la vez precios y </a:t>
            </a:r>
            <a:r>
              <a:rPr lang="es-CL" sz="2400" dirty="0" err="1"/>
              <a:t>condiciones,facilita</a:t>
            </a:r>
            <a:r>
              <a:rPr lang="es-CL" sz="2400" dirty="0"/>
              <a:t> la </a:t>
            </a:r>
            <a:r>
              <a:rPr lang="es-CL" sz="2400" dirty="0" err="1"/>
              <a:t>ejecucion</a:t>
            </a:r>
            <a:r>
              <a:rPr lang="es-CL" sz="2400" dirty="0"/>
              <a:t> de compras públicas a través de un catálogo electrónico.</a:t>
            </a:r>
          </a:p>
          <a:p>
            <a:pPr>
              <a:buFont typeface="Wingdings" pitchFamily="2" charset="2"/>
              <a:buChar char="ü"/>
              <a:tabLst>
                <a:tab pos="531813" algn="l"/>
              </a:tabLst>
            </a:pPr>
            <a:r>
              <a:rPr lang="es-CL" sz="2400" dirty="0"/>
              <a:t>Licitación pública.</a:t>
            </a:r>
          </a:p>
          <a:p>
            <a:pPr>
              <a:buFont typeface="Wingdings" pitchFamily="2" charset="2"/>
              <a:buChar char="ü"/>
              <a:tabLst>
                <a:tab pos="531813" algn="l"/>
              </a:tabLst>
            </a:pPr>
            <a:r>
              <a:rPr lang="es-CL" sz="2400" dirty="0"/>
              <a:t>Licitación privada.</a:t>
            </a:r>
          </a:p>
          <a:p>
            <a:pPr>
              <a:buFont typeface="Wingdings" pitchFamily="2" charset="2"/>
              <a:buChar char="ü"/>
              <a:tabLst>
                <a:tab pos="531813" algn="l"/>
              </a:tabLst>
            </a:pPr>
            <a:r>
              <a:rPr lang="es-CL" sz="2400" dirty="0"/>
              <a:t>Trato o contratación directa.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3203848" y="6093296"/>
            <a:ext cx="3168352" cy="62068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Siguiente diapositiva.</a:t>
            </a:r>
          </a:p>
        </p:txBody>
      </p:sp>
    </p:spTree>
    <p:extLst>
      <p:ext uri="{BB962C8B-B14F-4D97-AF65-F5344CB8AC3E}">
        <p14:creationId xmlns:p14="http://schemas.microsoft.com/office/powerpoint/2010/main" val="3664039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2592288" cy="432048"/>
          </a:xfrm>
        </p:spPr>
        <p:txBody>
          <a:bodyPr>
            <a:noAutofit/>
          </a:bodyPr>
          <a:lstStyle/>
          <a:p>
            <a:r>
              <a:rPr lang="es-CL" sz="2400" dirty="0">
                <a:latin typeface="Andalus" pitchFamily="18" charset="-78"/>
                <a:cs typeface="Andalus" pitchFamily="18" charset="-78"/>
              </a:rPr>
              <a:t>CONTRATOS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es-CL" sz="2800" dirty="0"/>
              <a:t>Se debe cotizar, licitar, contratar, adjudicar, solicitar el despacho y desarrollar todos los procesos de adquisición de contratación de bienes, servicios y obras a que alude la ley, utilizando solamente los sistemas electrónicos o digitales que establece la dirección de compras y contratación pública.</a:t>
            </a:r>
          </a:p>
          <a:p>
            <a:r>
              <a:rPr lang="es-CL" sz="2800" dirty="0"/>
              <a:t>Quedan excluidos de su aplicación:</a:t>
            </a:r>
          </a:p>
          <a:p>
            <a:pPr>
              <a:buFont typeface="Wingdings" pitchFamily="2" charset="2"/>
              <a:buChar char="ü"/>
            </a:pPr>
            <a:r>
              <a:rPr lang="es-CL" sz="2800" dirty="0"/>
              <a:t>Contratos relacionados con la ejecución y concesión de obras públicas .</a:t>
            </a:r>
          </a:p>
          <a:p>
            <a:r>
              <a:rPr lang="es-CL" sz="2800" dirty="0"/>
              <a:t>Pueden efectuarse fuera del sistema de información:</a:t>
            </a:r>
          </a:p>
          <a:p>
            <a:pPr>
              <a:buFont typeface="Wingdings" pitchFamily="2" charset="2"/>
              <a:buChar char="ü"/>
            </a:pPr>
            <a:r>
              <a:rPr lang="es-CL" sz="2800" dirty="0"/>
              <a:t> las contrataciones de bienes y servicios cuyos montos sean inferiores a 3 utm.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3447758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s-CL" sz="2400" dirty="0">
                <a:latin typeface="Andalus" pitchFamily="18" charset="-78"/>
                <a:cs typeface="Andalus" pitchFamily="18" charset="-78"/>
              </a:rPr>
              <a:t>Decreto n° 854, de 2004, del ministerio de hacienda, determina clasificaciones presupuestarias.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340768"/>
            <a:ext cx="8280920" cy="1440160"/>
          </a:xfrm>
        </p:spPr>
        <p:txBody>
          <a:bodyPr>
            <a:noAutofit/>
          </a:bodyPr>
          <a:lstStyle/>
          <a:p>
            <a:pPr marL="0" indent="0">
              <a:tabLst>
                <a:tab pos="95250" algn="l"/>
              </a:tabLst>
            </a:pPr>
            <a:r>
              <a:rPr lang="es-CL" sz="2800" dirty="0"/>
              <a:t>Adquisición de activos no financieros. Comprende los gastos para formación de capital y compra de activo físicos existentes. </a:t>
            </a:r>
          </a:p>
          <a:p>
            <a:pPr marL="0" indent="0">
              <a:tabLst>
                <a:tab pos="95250" algn="l"/>
              </a:tabLst>
            </a:pPr>
            <a:r>
              <a:rPr lang="es-CL" sz="2800" dirty="0"/>
              <a:t>Las obras de arte adquiridas a título oneroso, por operaciones de compra, serán valoradas al precio de adquisición, más todos los gastos inherentes hasta que estos bienes se encuentren en condiciones de ser usados.</a:t>
            </a:r>
          </a:p>
          <a:p>
            <a:pPr marL="0" indent="0">
              <a:tabLst>
                <a:tab pos="95250" algn="l"/>
              </a:tabLst>
            </a:pP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129757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400" dirty="0">
                <a:latin typeface="Andalus" pitchFamily="18" charset="-78"/>
                <a:cs typeface="Andalus" pitchFamily="18" charset="-78"/>
              </a:rPr>
              <a:t>Oficio n° 60.820, de 2005. Normativa del sistema de contabilidad general de la nación.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412777"/>
            <a:ext cx="8229600" cy="4176464"/>
          </a:xfrm>
        </p:spPr>
        <p:txBody>
          <a:bodyPr>
            <a:normAutofit fontScale="92500"/>
          </a:bodyPr>
          <a:lstStyle/>
          <a:p>
            <a:r>
              <a:rPr lang="es-CL" sz="2400" b="1" dirty="0"/>
              <a:t>Materia: Adquisición de bienes de uso.</a:t>
            </a:r>
          </a:p>
          <a:p>
            <a:r>
              <a:rPr lang="es-CL" sz="2400" dirty="0"/>
              <a:t>Los bienes muebles e inmuebles que se adquieran para ser usados en la producción o para fines administrativos y que se espera utilizarlos más de un período contable, deben contabilizarse en las cuentas de bienes de uso correspondientes.</a:t>
            </a:r>
            <a:endParaRPr lang="es-CL" dirty="0"/>
          </a:p>
          <a:p>
            <a:r>
              <a:rPr lang="es-CL" sz="2400" dirty="0"/>
              <a:t>Los bienes muebles cuyo monto de adquisición sea poco significativo, se considerara de acuerdo al principio de materialidad e importancia relativa, como gastos patrimoniales, cualesquiera sean los valores de los bienes muebles debe mantenerse un control administrativo, que incluya el reencuentro físico de la especies. </a:t>
            </a:r>
          </a:p>
        </p:txBody>
      </p:sp>
      <p:sp>
        <p:nvSpPr>
          <p:cNvPr id="4" name="3 Flecha derecha"/>
          <p:cNvSpPr/>
          <p:nvPr/>
        </p:nvSpPr>
        <p:spPr>
          <a:xfrm>
            <a:off x="3203848" y="5877272"/>
            <a:ext cx="3168352" cy="62068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Siguiente diapositiva.</a:t>
            </a:r>
          </a:p>
        </p:txBody>
      </p:sp>
    </p:spTree>
    <p:extLst>
      <p:ext uri="{BB962C8B-B14F-4D97-AF65-F5344CB8AC3E}">
        <p14:creationId xmlns:p14="http://schemas.microsoft.com/office/powerpoint/2010/main" val="51905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2458616" cy="562074"/>
          </a:xfrm>
        </p:spPr>
        <p:txBody>
          <a:bodyPr>
            <a:normAutofit/>
          </a:bodyPr>
          <a:lstStyle/>
          <a:p>
            <a:r>
              <a:rPr lang="es-CL" sz="2400" dirty="0"/>
              <a:t>BIENES DE USO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50405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sz="2400" b="1" dirty="0"/>
              <a:t> </a:t>
            </a:r>
          </a:p>
          <a:p>
            <a:r>
              <a:rPr lang="es-CL" sz="2400" dirty="0"/>
              <a:t>Los bienes de uso incorporados por operaciones de compra deben contabilizarse por el valor de adquisición, más todos los gastos inherentes a la transacción  hasta que los bienes se encuentren en condiciones de ser usados.</a:t>
            </a:r>
          </a:p>
          <a:p>
            <a:r>
              <a:rPr lang="es-CL" sz="2400" dirty="0"/>
              <a:t>Se considerarán como  gastos inherentes a la compra lo siguiente:</a:t>
            </a:r>
          </a:p>
          <a:p>
            <a:pPr>
              <a:buFont typeface="Wingdings" pitchFamily="2" charset="2"/>
              <a:buChar char="ü"/>
            </a:pPr>
            <a:r>
              <a:rPr lang="es-CL" sz="2400" dirty="0"/>
              <a:t>Fletes, embarques, </a:t>
            </a:r>
            <a:r>
              <a:rPr lang="es-CL" sz="2400" dirty="0" err="1"/>
              <a:t>desaduanamientos</a:t>
            </a:r>
            <a:r>
              <a:rPr lang="es-CL" sz="2400" dirty="0"/>
              <a:t>, impuestos originados por la compra del bien, instalaciones, seguros e intereses y otros análogos.</a:t>
            </a:r>
          </a:p>
          <a:p>
            <a:pPr>
              <a:buFont typeface="Wingdings" pitchFamily="2" charset="2"/>
              <a:buChar char="ü"/>
            </a:pPr>
            <a:r>
              <a:rPr lang="es-CL" sz="2400" dirty="0"/>
              <a:t>Aquellos gastos por seguros e intereses incurridos con posterioridad a la fecha en el que el bien comienza a funcionar, no se considera costo del bien y, por lo tanto, deben contabilizarse como gastos patrimoniales</a:t>
            </a:r>
          </a:p>
        </p:txBody>
      </p:sp>
      <p:sp>
        <p:nvSpPr>
          <p:cNvPr id="4" name="3 Flecha derecha"/>
          <p:cNvSpPr/>
          <p:nvPr/>
        </p:nvSpPr>
        <p:spPr>
          <a:xfrm>
            <a:off x="3203848" y="5877272"/>
            <a:ext cx="3168352" cy="62068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Siguiente diapositiva.</a:t>
            </a:r>
          </a:p>
        </p:txBody>
      </p:sp>
    </p:spTree>
    <p:extLst>
      <p:ext uri="{BB962C8B-B14F-4D97-AF65-F5344CB8AC3E}">
        <p14:creationId xmlns:p14="http://schemas.microsoft.com/office/powerpoint/2010/main" val="2327961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2242592" cy="706090"/>
          </a:xfrm>
        </p:spPr>
        <p:txBody>
          <a:bodyPr>
            <a:normAutofit fontScale="90000"/>
          </a:bodyPr>
          <a:lstStyle/>
          <a:p>
            <a:r>
              <a:rPr lang="es-CL" sz="2400" dirty="0">
                <a:latin typeface="Andalus" pitchFamily="18" charset="-78"/>
                <a:cs typeface="Andalus" pitchFamily="18" charset="-78"/>
              </a:rPr>
              <a:t>CONTABILIDAD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r>
              <a:rPr lang="es-CL" sz="2400" dirty="0"/>
              <a:t>Tratándose de incorporaciones de bienes inmuebles, el valor del terreno y la construcción, deben contabilizarse separadamente.</a:t>
            </a:r>
          </a:p>
          <a:p>
            <a:r>
              <a:rPr lang="es-CL" sz="2400" dirty="0"/>
              <a:t>La cuenta  </a:t>
            </a:r>
            <a:r>
              <a:rPr lang="es-CL" sz="2400" dirty="0" err="1"/>
              <a:t>iva</a:t>
            </a:r>
            <a:r>
              <a:rPr lang="es-CL" sz="2400" dirty="0"/>
              <a:t>-crédito fiscal debe utilizarse exclusivamente, por los entes que tengan derecho al crédito fiscal. En caso contrario, el impuesto pagado, debe formar parte del costo del bien.</a:t>
            </a:r>
          </a:p>
        </p:txBody>
      </p:sp>
    </p:spTree>
    <p:extLst>
      <p:ext uri="{BB962C8B-B14F-4D97-AF65-F5344CB8AC3E}">
        <p14:creationId xmlns:p14="http://schemas.microsoft.com/office/powerpoint/2010/main" val="5231125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2244</Words>
  <Application>Microsoft Office PowerPoint</Application>
  <PresentationFormat>Presentación en pantalla (4:3)</PresentationFormat>
  <Paragraphs>124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39" baseType="lpstr">
      <vt:lpstr>Tema de Office</vt:lpstr>
      <vt:lpstr>   Fiscalización y seguimiento de procesos administrativos y contables de los activos fijos municipales, actualización del patrimonio municipal.</vt:lpstr>
      <vt:lpstr>Adquisiciones; normativa jurídica.</vt:lpstr>
      <vt:lpstr>ATRIBUCIONES</vt:lpstr>
      <vt:lpstr>LEY N° 19.886, DE BASES SOBRE CONTRATOS ADMINISTRATIVOS DE SUMINISTRO Y PRESTACIÓN DE SERVICIOS.  </vt:lpstr>
      <vt:lpstr>CONTRATOS</vt:lpstr>
      <vt:lpstr>Decreto n° 854, de 2004, del ministerio de hacienda, determina clasificaciones presupuestarias.</vt:lpstr>
      <vt:lpstr>Oficio n° 60.820, de 2005. Normativa del sistema de contabilidad general de la nación.</vt:lpstr>
      <vt:lpstr>BIENES DE USO</vt:lpstr>
      <vt:lpstr>CONTABILIDAD</vt:lpstr>
      <vt:lpstr>Adquisiciones de activos con fondos recibidos en administración.</vt:lpstr>
      <vt:lpstr>TRANSFERENCIAS</vt:lpstr>
      <vt:lpstr>FONDOS RECIBIDOS EN ADMINISTRACION</vt:lpstr>
      <vt:lpstr>4.-EROGACIONES CAPITALIZABLES</vt:lpstr>
      <vt:lpstr>TIPOS DE EROGACIONES</vt:lpstr>
      <vt:lpstr>5 .-Proyectos de inversión de bienes institucionales. 1</vt:lpstr>
      <vt:lpstr>LEY ORGANICA CONSTITUCIONAL DE MUNICIPALIDADES(18.695)</vt:lpstr>
      <vt:lpstr>ADMINISTRACIO FINANCIERA DEL ESTADO</vt:lpstr>
      <vt:lpstr>IDENTIFICACION PRESUPUESTARIA</vt:lpstr>
      <vt:lpstr>DECRETO  854 </vt:lpstr>
      <vt:lpstr>INSTRUCIONES ESPECIFICAS SOBRE MATERIAS PRESUPUESTARIAS</vt:lpstr>
      <vt:lpstr>ATRIBUCIONES</vt:lpstr>
      <vt:lpstr>BIENES INMUEBLES</vt:lpstr>
      <vt:lpstr>DICTAMEN 37.428</vt:lpstr>
      <vt:lpstr>VEHICULOS</vt:lpstr>
      <vt:lpstr>BIENES RECIBIDOS EN COMODATO</vt:lpstr>
      <vt:lpstr>BAJAS</vt:lpstr>
      <vt:lpstr>JURISPRUDENCIA</vt:lpstr>
      <vt:lpstr>VENTA DE BIENES</vt:lpstr>
      <vt:lpstr>GASTO PUBLICO</vt:lpstr>
      <vt:lpstr>CLASIFICACIONES PRESUPUESTARIAS</vt:lpstr>
      <vt:lpstr>DONACIONES DE BIENES</vt:lpstr>
      <vt:lpstr>ATRIBUCIONES CONTRALORIA</vt:lpstr>
      <vt:lpstr>CONCESIONES</vt:lpstr>
      <vt:lpstr>CONCECIONES</vt:lpstr>
      <vt:lpstr>EL ALCALDE</vt:lpstr>
      <vt:lpstr>RENTAS MUNICIPALES</vt:lpstr>
      <vt:lpstr>FIN</vt:lpstr>
      <vt:lpstr>GASTO DE LA CAPACITACION</vt:lpstr>
    </vt:vector>
  </TitlesOfParts>
  <Company>Luffi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Fiscalización</dc:title>
  <dc:creator>Luffi</dc:creator>
  <cp:lastModifiedBy>Dionisio Manzo Barboza</cp:lastModifiedBy>
  <cp:revision>82</cp:revision>
  <dcterms:created xsi:type="dcterms:W3CDTF">2019-03-10T16:13:10Z</dcterms:created>
  <dcterms:modified xsi:type="dcterms:W3CDTF">2019-03-18T19:14:32Z</dcterms:modified>
</cp:coreProperties>
</file>