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1" r:id="rId1"/>
  </p:sldMasterIdLst>
  <p:notesMasterIdLst>
    <p:notesMasterId r:id="rId39"/>
  </p:notesMasterIdLst>
  <p:handoutMasterIdLst>
    <p:handoutMasterId r:id="rId40"/>
  </p:handoutMasterIdLst>
  <p:sldIdLst>
    <p:sldId id="826" r:id="rId2"/>
    <p:sldId id="825" r:id="rId3"/>
    <p:sldId id="830" r:id="rId4"/>
    <p:sldId id="828" r:id="rId5"/>
    <p:sldId id="829" r:id="rId6"/>
    <p:sldId id="256" r:id="rId7"/>
    <p:sldId id="291" r:id="rId8"/>
    <p:sldId id="303" r:id="rId9"/>
    <p:sldId id="660" r:id="rId10"/>
    <p:sldId id="685" r:id="rId11"/>
    <p:sldId id="686" r:id="rId12"/>
    <p:sldId id="688" r:id="rId13"/>
    <p:sldId id="692" r:id="rId14"/>
    <p:sldId id="674" r:id="rId15"/>
    <p:sldId id="676" r:id="rId16"/>
    <p:sldId id="330" r:id="rId17"/>
    <p:sldId id="336" r:id="rId18"/>
    <p:sldId id="331" r:id="rId19"/>
    <p:sldId id="341" r:id="rId20"/>
    <p:sldId id="342" r:id="rId21"/>
    <p:sldId id="343" r:id="rId22"/>
    <p:sldId id="701" r:id="rId23"/>
    <p:sldId id="333" r:id="rId24"/>
    <p:sldId id="334" r:id="rId25"/>
    <p:sldId id="350" r:id="rId26"/>
    <p:sldId id="646" r:id="rId27"/>
    <p:sldId id="781" r:id="rId28"/>
    <p:sldId id="356" r:id="rId29"/>
    <p:sldId id="385" r:id="rId30"/>
    <p:sldId id="387" r:id="rId31"/>
    <p:sldId id="389" r:id="rId32"/>
    <p:sldId id="430" r:id="rId33"/>
    <p:sldId id="397" r:id="rId34"/>
    <p:sldId id="398" r:id="rId35"/>
    <p:sldId id="358" r:id="rId36"/>
    <p:sldId id="357" r:id="rId37"/>
    <p:sldId id="78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7" autoAdjust="0"/>
    <p:restoredTop sz="94660"/>
  </p:normalViewPr>
  <p:slideViewPr>
    <p:cSldViewPr snapToGrid="0">
      <p:cViewPr varScale="1">
        <p:scale>
          <a:sx n="73" d="100"/>
          <a:sy n="73" d="100"/>
        </p:scale>
        <p:origin x="11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6F355-F8C8-474E-97F9-27DC2AE5121A}" type="doc">
      <dgm:prSet loTypeId="urn:microsoft.com/office/officeart/2005/8/layout/venn1" loCatId="relationship" qsTypeId="urn:microsoft.com/office/officeart/2005/8/quickstyle/simple1" qsCatId="simple" csTypeId="urn:microsoft.com/office/officeart/2005/8/colors/colorful4" csCatId="colorful" phldr="1"/>
      <dgm:spPr/>
    </dgm:pt>
    <dgm:pt modelId="{3A9762C2-93DA-4EF8-A8F5-9AC85CB00D50}">
      <dgm:prSet phldrT="[Texto]"/>
      <dgm:spPr/>
      <dgm:t>
        <a:bodyPr/>
        <a:lstStyle/>
        <a:p>
          <a:r>
            <a:rPr lang="es-CL" dirty="0"/>
            <a:t>PRESUPUESTO</a:t>
          </a:r>
        </a:p>
        <a:p>
          <a:r>
            <a:rPr lang="es-CL" dirty="0"/>
            <a:t>MUNICIPAL</a:t>
          </a:r>
        </a:p>
      </dgm:t>
    </dgm:pt>
    <dgm:pt modelId="{8A2024F6-21A0-4E81-A2C6-41525180C11D}" type="parTrans" cxnId="{B1AD1F9C-CEAE-428D-B90E-02C3555270DA}">
      <dgm:prSet/>
      <dgm:spPr/>
      <dgm:t>
        <a:bodyPr/>
        <a:lstStyle/>
        <a:p>
          <a:endParaRPr lang="es-CL"/>
        </a:p>
      </dgm:t>
    </dgm:pt>
    <dgm:pt modelId="{78C186AE-A556-4BC5-9696-358BD5D80B9E}" type="sibTrans" cxnId="{B1AD1F9C-CEAE-428D-B90E-02C3555270DA}">
      <dgm:prSet/>
      <dgm:spPr/>
      <dgm:t>
        <a:bodyPr/>
        <a:lstStyle/>
        <a:p>
          <a:endParaRPr lang="es-CL"/>
        </a:p>
      </dgm:t>
    </dgm:pt>
    <dgm:pt modelId="{9F86D674-C9B7-499C-AC6B-C8454BD4DA09}">
      <dgm:prSet phldrT="[Texto]"/>
      <dgm:spPr/>
      <dgm:t>
        <a:bodyPr/>
        <a:lstStyle/>
        <a:p>
          <a:r>
            <a:rPr lang="es-CL" dirty="0"/>
            <a:t>PRESUPUESTO PARTICIPATIVO</a:t>
          </a:r>
        </a:p>
      </dgm:t>
    </dgm:pt>
    <dgm:pt modelId="{64023656-F186-47EB-A61A-5708CCEE3ED8}" type="parTrans" cxnId="{FA3CD044-9E58-4327-B9D0-F12192CF453C}">
      <dgm:prSet/>
      <dgm:spPr/>
      <dgm:t>
        <a:bodyPr/>
        <a:lstStyle/>
        <a:p>
          <a:endParaRPr lang="es-CL"/>
        </a:p>
      </dgm:t>
    </dgm:pt>
    <dgm:pt modelId="{07AD414D-1FFD-4218-8E68-7355B8F1DCCB}" type="sibTrans" cxnId="{FA3CD044-9E58-4327-B9D0-F12192CF453C}">
      <dgm:prSet/>
      <dgm:spPr/>
      <dgm:t>
        <a:bodyPr/>
        <a:lstStyle/>
        <a:p>
          <a:endParaRPr lang="es-CL"/>
        </a:p>
      </dgm:t>
    </dgm:pt>
    <dgm:pt modelId="{B2A4C11F-06A6-433F-8B39-FFE7D4E41640}" type="pres">
      <dgm:prSet presAssocID="{0346F355-F8C8-474E-97F9-27DC2AE5121A}" presName="compositeShape" presStyleCnt="0">
        <dgm:presLayoutVars>
          <dgm:chMax val="7"/>
          <dgm:dir/>
          <dgm:resizeHandles val="exact"/>
        </dgm:presLayoutVars>
      </dgm:prSet>
      <dgm:spPr/>
    </dgm:pt>
    <dgm:pt modelId="{ADC08CE6-461C-4985-B24E-A56D977DC1C2}" type="pres">
      <dgm:prSet presAssocID="{3A9762C2-93DA-4EF8-A8F5-9AC85CB00D50}" presName="circ1" presStyleLbl="vennNode1" presStyleIdx="0" presStyleCnt="2"/>
      <dgm:spPr/>
      <dgm:t>
        <a:bodyPr/>
        <a:lstStyle/>
        <a:p>
          <a:endParaRPr lang="es-ES"/>
        </a:p>
      </dgm:t>
    </dgm:pt>
    <dgm:pt modelId="{6218B7AA-81AE-42D4-87E3-A55E405CDC13}" type="pres">
      <dgm:prSet presAssocID="{3A9762C2-93DA-4EF8-A8F5-9AC85CB00D50}" presName="circ1Tx" presStyleLbl="revTx" presStyleIdx="0" presStyleCnt="0">
        <dgm:presLayoutVars>
          <dgm:chMax val="0"/>
          <dgm:chPref val="0"/>
          <dgm:bulletEnabled val="1"/>
        </dgm:presLayoutVars>
      </dgm:prSet>
      <dgm:spPr/>
      <dgm:t>
        <a:bodyPr/>
        <a:lstStyle/>
        <a:p>
          <a:endParaRPr lang="es-ES"/>
        </a:p>
      </dgm:t>
    </dgm:pt>
    <dgm:pt modelId="{6ABEBB53-1768-4B84-B7E0-F246D883B4CC}" type="pres">
      <dgm:prSet presAssocID="{9F86D674-C9B7-499C-AC6B-C8454BD4DA09}" presName="circ2" presStyleLbl="vennNode1" presStyleIdx="1" presStyleCnt="2" custScaleX="72072" custScaleY="66766" custLinFactNeighborX="-21345" custLinFactNeighborY="-216"/>
      <dgm:spPr/>
      <dgm:t>
        <a:bodyPr/>
        <a:lstStyle/>
        <a:p>
          <a:endParaRPr lang="es-ES"/>
        </a:p>
      </dgm:t>
    </dgm:pt>
    <dgm:pt modelId="{1C271067-6F99-4FFF-9DD6-AB88E176DC95}" type="pres">
      <dgm:prSet presAssocID="{9F86D674-C9B7-499C-AC6B-C8454BD4DA09}" presName="circ2Tx" presStyleLbl="revTx" presStyleIdx="0" presStyleCnt="0">
        <dgm:presLayoutVars>
          <dgm:chMax val="0"/>
          <dgm:chPref val="0"/>
          <dgm:bulletEnabled val="1"/>
        </dgm:presLayoutVars>
      </dgm:prSet>
      <dgm:spPr/>
      <dgm:t>
        <a:bodyPr/>
        <a:lstStyle/>
        <a:p>
          <a:endParaRPr lang="es-ES"/>
        </a:p>
      </dgm:t>
    </dgm:pt>
  </dgm:ptLst>
  <dgm:cxnLst>
    <dgm:cxn modelId="{6BE26313-8FAF-46C2-A8EE-6373B4F87DD0}" type="presOf" srcId="{3A9762C2-93DA-4EF8-A8F5-9AC85CB00D50}" destId="{ADC08CE6-461C-4985-B24E-A56D977DC1C2}" srcOrd="0" destOrd="0" presId="urn:microsoft.com/office/officeart/2005/8/layout/venn1"/>
    <dgm:cxn modelId="{B1AD1F9C-CEAE-428D-B90E-02C3555270DA}" srcId="{0346F355-F8C8-474E-97F9-27DC2AE5121A}" destId="{3A9762C2-93DA-4EF8-A8F5-9AC85CB00D50}" srcOrd="0" destOrd="0" parTransId="{8A2024F6-21A0-4E81-A2C6-41525180C11D}" sibTransId="{78C186AE-A556-4BC5-9696-358BD5D80B9E}"/>
    <dgm:cxn modelId="{B63B3337-F476-488B-8761-F356B1406DF3}" type="presOf" srcId="{0346F355-F8C8-474E-97F9-27DC2AE5121A}" destId="{B2A4C11F-06A6-433F-8B39-FFE7D4E41640}" srcOrd="0" destOrd="0" presId="urn:microsoft.com/office/officeart/2005/8/layout/venn1"/>
    <dgm:cxn modelId="{FA3CD044-9E58-4327-B9D0-F12192CF453C}" srcId="{0346F355-F8C8-474E-97F9-27DC2AE5121A}" destId="{9F86D674-C9B7-499C-AC6B-C8454BD4DA09}" srcOrd="1" destOrd="0" parTransId="{64023656-F186-47EB-A61A-5708CCEE3ED8}" sibTransId="{07AD414D-1FFD-4218-8E68-7355B8F1DCCB}"/>
    <dgm:cxn modelId="{D3E621BF-08F4-4E4E-9C0E-7CF38693E71E}" type="presOf" srcId="{9F86D674-C9B7-499C-AC6B-C8454BD4DA09}" destId="{6ABEBB53-1768-4B84-B7E0-F246D883B4CC}" srcOrd="0" destOrd="0" presId="urn:microsoft.com/office/officeart/2005/8/layout/venn1"/>
    <dgm:cxn modelId="{C47311D5-AD64-4E8B-8E5B-7958512E22E7}" type="presOf" srcId="{9F86D674-C9B7-499C-AC6B-C8454BD4DA09}" destId="{1C271067-6F99-4FFF-9DD6-AB88E176DC95}" srcOrd="1" destOrd="0" presId="urn:microsoft.com/office/officeart/2005/8/layout/venn1"/>
    <dgm:cxn modelId="{5E0EAB45-0CCB-4CC3-AEE6-44647E1F542A}" type="presOf" srcId="{3A9762C2-93DA-4EF8-A8F5-9AC85CB00D50}" destId="{6218B7AA-81AE-42D4-87E3-A55E405CDC13}" srcOrd="1" destOrd="0" presId="urn:microsoft.com/office/officeart/2005/8/layout/venn1"/>
    <dgm:cxn modelId="{DF5948E5-606C-48B3-9DC0-08F52A3445FD}" type="presParOf" srcId="{B2A4C11F-06A6-433F-8B39-FFE7D4E41640}" destId="{ADC08CE6-461C-4985-B24E-A56D977DC1C2}" srcOrd="0" destOrd="0" presId="urn:microsoft.com/office/officeart/2005/8/layout/venn1"/>
    <dgm:cxn modelId="{6EFED020-4D54-457B-9FCF-63B8C9EAAC54}" type="presParOf" srcId="{B2A4C11F-06A6-433F-8B39-FFE7D4E41640}" destId="{6218B7AA-81AE-42D4-87E3-A55E405CDC13}" srcOrd="1" destOrd="0" presId="urn:microsoft.com/office/officeart/2005/8/layout/venn1"/>
    <dgm:cxn modelId="{E31A5DC5-8154-402B-BE67-90FEE58A8369}" type="presParOf" srcId="{B2A4C11F-06A6-433F-8B39-FFE7D4E41640}" destId="{6ABEBB53-1768-4B84-B7E0-F246D883B4CC}" srcOrd="2" destOrd="0" presId="urn:microsoft.com/office/officeart/2005/8/layout/venn1"/>
    <dgm:cxn modelId="{F2D3CB92-AA74-4179-99F7-8C8D8F7CF316}" type="presParOf" srcId="{B2A4C11F-06A6-433F-8B39-FFE7D4E41640}" destId="{1C271067-6F99-4FFF-9DD6-AB88E176DC9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08CE6-461C-4985-B24E-A56D977DC1C2}">
      <dsp:nvSpPr>
        <dsp:cNvPr id="0" name=""/>
        <dsp:cNvSpPr/>
      </dsp:nvSpPr>
      <dsp:spPr>
        <a:xfrm>
          <a:off x="522154" y="11835"/>
          <a:ext cx="4327666" cy="432766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s-CL" sz="2300" kern="1200" dirty="0"/>
            <a:t>PRESUPUESTO</a:t>
          </a:r>
        </a:p>
        <a:p>
          <a:pPr lvl="0" algn="ctr" defTabSz="1022350">
            <a:lnSpc>
              <a:spcPct val="90000"/>
            </a:lnSpc>
            <a:spcBef>
              <a:spcPct val="0"/>
            </a:spcBef>
            <a:spcAft>
              <a:spcPct val="35000"/>
            </a:spcAft>
          </a:pPr>
          <a:r>
            <a:rPr lang="es-CL" sz="2300" kern="1200" dirty="0"/>
            <a:t>MUNICIPAL</a:t>
          </a:r>
        </a:p>
      </dsp:txBody>
      <dsp:txXfrm>
        <a:off x="1126468" y="522160"/>
        <a:ext cx="2495231" cy="3307016"/>
      </dsp:txXfrm>
    </dsp:sp>
    <dsp:sp modelId="{6ABEBB53-1768-4B84-B7E0-F246D883B4CC}">
      <dsp:nvSpPr>
        <dsp:cNvPr id="0" name=""/>
        <dsp:cNvSpPr/>
      </dsp:nvSpPr>
      <dsp:spPr>
        <a:xfrm>
          <a:off x="3321768" y="721616"/>
          <a:ext cx="3119035" cy="2889409"/>
        </a:xfrm>
        <a:prstGeom prst="ellipse">
          <a:avLst/>
        </a:prstGeom>
        <a:solidFill>
          <a:schemeClr val="accent4">
            <a:alpha val="50000"/>
            <a:hueOff val="-1106049"/>
            <a:satOff val="-3470"/>
            <a:lumOff val="-1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s-CL" sz="2300" kern="1200" dirty="0"/>
            <a:t>PRESUPUESTO PARTICIPATIVO</a:t>
          </a:r>
        </a:p>
      </dsp:txBody>
      <dsp:txXfrm>
        <a:off x="4206900" y="1062339"/>
        <a:ext cx="1798363" cy="220796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B24BB19-F995-405C-81A9-DB4AFEFFC5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CL"/>
              <a:t>PARTICIPACIÓN CIUDADANA</a:t>
            </a:r>
          </a:p>
        </p:txBody>
      </p:sp>
      <p:sp>
        <p:nvSpPr>
          <p:cNvPr id="3" name="Marcador de fecha 2">
            <a:extLst>
              <a:ext uri="{FF2B5EF4-FFF2-40B4-BE49-F238E27FC236}">
                <a16:creationId xmlns:a16="http://schemas.microsoft.com/office/drawing/2014/main" id="{94B0CC83-B035-440C-A427-15E000DFD3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s-CL"/>
              <a:t>WWW.CONSULTORAPROGRESO.CL</a:t>
            </a:r>
          </a:p>
        </p:txBody>
      </p:sp>
      <p:sp>
        <p:nvSpPr>
          <p:cNvPr id="4" name="Marcador de pie de página 3">
            <a:extLst>
              <a:ext uri="{FF2B5EF4-FFF2-40B4-BE49-F238E27FC236}">
                <a16:creationId xmlns:a16="http://schemas.microsoft.com/office/drawing/2014/main" id="{217B13CD-EE69-44FD-9A4E-30666441DE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2CA87564-AEF6-4951-969E-7B64B9B886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37C6FC-187B-46C6-9B83-1514B4237DE2}" type="slidenum">
              <a:rPr lang="es-CL" smtClean="0"/>
              <a:t>‹Nº›</a:t>
            </a:fld>
            <a:endParaRPr lang="es-CL"/>
          </a:p>
        </p:txBody>
      </p:sp>
    </p:spTree>
    <p:extLst>
      <p:ext uri="{BB962C8B-B14F-4D97-AF65-F5344CB8AC3E}">
        <p14:creationId xmlns:p14="http://schemas.microsoft.com/office/powerpoint/2010/main" val="40398075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s-CL"/>
              <a:t>PARTICIPACIÓN CIUDADANA</a:t>
            </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s-CL"/>
              <a:t>WWW.CONSULTORAPROGRESO.CL</a:t>
            </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CF363-086D-4433-A7FD-966B4ECF2102}" type="slidenum">
              <a:rPr lang="es-CL" smtClean="0"/>
              <a:t>‹Nº›</a:t>
            </a:fld>
            <a:endParaRPr lang="es-CL"/>
          </a:p>
        </p:txBody>
      </p:sp>
    </p:spTree>
    <p:extLst>
      <p:ext uri="{BB962C8B-B14F-4D97-AF65-F5344CB8AC3E}">
        <p14:creationId xmlns:p14="http://schemas.microsoft.com/office/powerpoint/2010/main" val="256257570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BEBE956-D76D-4644-BC58-CA59E0AC4735}" type="datetime1">
              <a:rPr lang="es-CL" smtClean="0"/>
              <a:t>04-03-2019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28821E0-AD9C-43C5-AF20-10F038594B43}" type="slidenum">
              <a:rPr lang="es-CL" smtClean="0"/>
              <a:t>‹Nº›</a:t>
            </a:fld>
            <a:endParaRPr lang="es-CL"/>
          </a:p>
        </p:txBody>
      </p:sp>
    </p:spTree>
    <p:extLst>
      <p:ext uri="{BB962C8B-B14F-4D97-AF65-F5344CB8AC3E}">
        <p14:creationId xmlns:p14="http://schemas.microsoft.com/office/powerpoint/2010/main" val="3064694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5252C0-9780-4558-B4A0-2B65790FBBCB}" type="datetime1">
              <a:rPr lang="es-CL" smtClean="0"/>
              <a:t>04-03-2019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28821E0-AD9C-43C5-AF20-10F038594B43}" type="slidenum">
              <a:rPr lang="es-CL" smtClean="0"/>
              <a:t>‹Nº›</a:t>
            </a:fld>
            <a:endParaRPr lang="es-CL"/>
          </a:p>
        </p:txBody>
      </p:sp>
    </p:spTree>
    <p:extLst>
      <p:ext uri="{BB962C8B-B14F-4D97-AF65-F5344CB8AC3E}">
        <p14:creationId xmlns:p14="http://schemas.microsoft.com/office/powerpoint/2010/main" val="307648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04B3C0-FCB9-4D31-9CCF-49517E3F143E}" type="datetime1">
              <a:rPr lang="es-CL" smtClean="0"/>
              <a:t>04-03-2019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28821E0-AD9C-43C5-AF20-10F038594B43}" type="slidenum">
              <a:rPr lang="es-CL" smtClean="0"/>
              <a:t>‹Nº›</a:t>
            </a:fld>
            <a:endParaRPr lang="es-CL"/>
          </a:p>
        </p:txBody>
      </p:sp>
    </p:spTree>
    <p:extLst>
      <p:ext uri="{BB962C8B-B14F-4D97-AF65-F5344CB8AC3E}">
        <p14:creationId xmlns:p14="http://schemas.microsoft.com/office/powerpoint/2010/main" val="226468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04D5E0-ADC9-40EC-AA54-C2254C61BED0}" type="datetime1">
              <a:rPr lang="es-CL" smtClean="0"/>
              <a:t>04-03-2019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28821E0-AD9C-43C5-AF20-10F038594B43}" type="slidenum">
              <a:rPr lang="es-CL" smtClean="0"/>
              <a:t>‹Nº›</a:t>
            </a:fld>
            <a:endParaRPr lang="es-CL"/>
          </a:p>
        </p:txBody>
      </p:sp>
    </p:spTree>
    <p:extLst>
      <p:ext uri="{BB962C8B-B14F-4D97-AF65-F5344CB8AC3E}">
        <p14:creationId xmlns:p14="http://schemas.microsoft.com/office/powerpoint/2010/main" val="199084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3266790-E892-42EA-AF2E-A6D71796D326}" type="datetime1">
              <a:rPr lang="es-CL" smtClean="0"/>
              <a:t>04-03-2019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28821E0-AD9C-43C5-AF20-10F038594B43}" type="slidenum">
              <a:rPr lang="es-CL" smtClean="0"/>
              <a:t>‹Nº›</a:t>
            </a:fld>
            <a:endParaRPr lang="es-CL"/>
          </a:p>
        </p:txBody>
      </p:sp>
    </p:spTree>
    <p:extLst>
      <p:ext uri="{BB962C8B-B14F-4D97-AF65-F5344CB8AC3E}">
        <p14:creationId xmlns:p14="http://schemas.microsoft.com/office/powerpoint/2010/main" val="253174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C3E3999-4493-4F76-B71B-D79627BC5CE1}" type="datetime1">
              <a:rPr lang="es-CL" smtClean="0"/>
              <a:t>04-03-2019</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28821E0-AD9C-43C5-AF20-10F038594B43}" type="slidenum">
              <a:rPr lang="es-CL" smtClean="0"/>
              <a:t>‹Nº›</a:t>
            </a:fld>
            <a:endParaRPr lang="es-CL"/>
          </a:p>
        </p:txBody>
      </p:sp>
    </p:spTree>
    <p:extLst>
      <p:ext uri="{BB962C8B-B14F-4D97-AF65-F5344CB8AC3E}">
        <p14:creationId xmlns:p14="http://schemas.microsoft.com/office/powerpoint/2010/main" val="9156426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CF762E-BC7C-47C0-B64A-84D407669208}" type="datetime1">
              <a:rPr lang="es-CL" smtClean="0"/>
              <a:t>04-03-2019</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28821E0-AD9C-43C5-AF20-10F038594B43}" type="slidenum">
              <a:rPr lang="es-CL" smtClean="0"/>
              <a:t>‹Nº›</a:t>
            </a:fld>
            <a:endParaRPr lang="es-CL"/>
          </a:p>
        </p:txBody>
      </p:sp>
    </p:spTree>
    <p:extLst>
      <p:ext uri="{BB962C8B-B14F-4D97-AF65-F5344CB8AC3E}">
        <p14:creationId xmlns:p14="http://schemas.microsoft.com/office/powerpoint/2010/main" val="157128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A4FED57-15C8-4425-9919-9C37A3859C67}" type="datetime1">
              <a:rPr lang="es-CL" smtClean="0"/>
              <a:t>04-03-2019</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28821E0-AD9C-43C5-AF20-10F038594B43}" type="slidenum">
              <a:rPr lang="es-CL" smtClean="0"/>
              <a:t>‹Nº›</a:t>
            </a:fld>
            <a:endParaRPr lang="es-CL"/>
          </a:p>
        </p:txBody>
      </p:sp>
    </p:spTree>
    <p:extLst>
      <p:ext uri="{BB962C8B-B14F-4D97-AF65-F5344CB8AC3E}">
        <p14:creationId xmlns:p14="http://schemas.microsoft.com/office/powerpoint/2010/main" val="405565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63F66-FCB8-4C46-921D-64B45CA2D582}" type="datetime1">
              <a:rPr lang="es-CL" smtClean="0"/>
              <a:t>04-03-2019</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A28821E0-AD9C-43C5-AF20-10F038594B43}" type="slidenum">
              <a:rPr lang="es-CL" smtClean="0"/>
              <a:t>‹Nº›</a:t>
            </a:fld>
            <a:endParaRPr lang="es-CL"/>
          </a:p>
        </p:txBody>
      </p:sp>
    </p:spTree>
    <p:extLst>
      <p:ext uri="{BB962C8B-B14F-4D97-AF65-F5344CB8AC3E}">
        <p14:creationId xmlns:p14="http://schemas.microsoft.com/office/powerpoint/2010/main" val="367497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8759F4D-1AC6-4415-90F9-19B1A21C88EA}" type="datetime1">
              <a:rPr lang="es-CL" smtClean="0"/>
              <a:t>04-03-2019</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28821E0-AD9C-43C5-AF20-10F038594B43}" type="slidenum">
              <a:rPr lang="es-CL" smtClean="0"/>
              <a:t>‹Nº›</a:t>
            </a:fld>
            <a:endParaRPr lang="es-CL"/>
          </a:p>
        </p:txBody>
      </p:sp>
    </p:spTree>
    <p:extLst>
      <p:ext uri="{BB962C8B-B14F-4D97-AF65-F5344CB8AC3E}">
        <p14:creationId xmlns:p14="http://schemas.microsoft.com/office/powerpoint/2010/main" val="1745309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C3E3999-4493-4F76-B71B-D79627BC5CE1}" type="datetime1">
              <a:rPr lang="es-CL" smtClean="0"/>
              <a:t>04-03-2019</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28821E0-AD9C-43C5-AF20-10F038594B43}" type="slidenum">
              <a:rPr lang="es-CL" smtClean="0"/>
              <a:t>‹Nº›</a:t>
            </a:fld>
            <a:endParaRPr lang="es-CL"/>
          </a:p>
        </p:txBody>
      </p:sp>
    </p:spTree>
    <p:extLst>
      <p:ext uri="{BB962C8B-B14F-4D97-AF65-F5344CB8AC3E}">
        <p14:creationId xmlns:p14="http://schemas.microsoft.com/office/powerpoint/2010/main" val="13460797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E3999-4493-4F76-B71B-D79627BC5CE1}" type="datetime1">
              <a:rPr lang="es-CL" smtClean="0"/>
              <a:t>04-03-2019</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821E0-AD9C-43C5-AF20-10F038594B43}" type="slidenum">
              <a:rPr lang="es-CL" smtClean="0"/>
              <a:t>‹Nº›</a:t>
            </a:fld>
            <a:endParaRPr lang="es-CL"/>
          </a:p>
        </p:txBody>
      </p:sp>
    </p:spTree>
    <p:extLst>
      <p:ext uri="{BB962C8B-B14F-4D97-AF65-F5344CB8AC3E}">
        <p14:creationId xmlns:p14="http://schemas.microsoft.com/office/powerpoint/2010/main" val="208997032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085B0B-1DEB-4CA7-81C6-E38B4FB79AD3}"/>
              </a:ext>
            </a:extLst>
          </p:cNvPr>
          <p:cNvPicPr>
            <a:picLocks noChangeAspect="1"/>
          </p:cNvPicPr>
          <p:nvPr/>
        </p:nvPicPr>
        <p:blipFill>
          <a:blip r:embed="rId2"/>
          <a:stretch>
            <a:fillRect/>
          </a:stretch>
        </p:blipFill>
        <p:spPr>
          <a:xfrm>
            <a:off x="1017176" y="813007"/>
            <a:ext cx="6828112" cy="3299530"/>
          </a:xfrm>
          <a:prstGeom prst="rect">
            <a:avLst/>
          </a:prstGeom>
        </p:spPr>
      </p:pic>
      <p:pic>
        <p:nvPicPr>
          <p:cNvPr id="5" name="Imagen 4">
            <a:extLst>
              <a:ext uri="{FF2B5EF4-FFF2-40B4-BE49-F238E27FC236}">
                <a16:creationId xmlns:a16="http://schemas.microsoft.com/office/drawing/2014/main" id="{588978EC-B90F-4A8D-94D6-FEA721252698}"/>
              </a:ext>
            </a:extLst>
          </p:cNvPr>
          <p:cNvPicPr>
            <a:picLocks noChangeAspect="1"/>
          </p:cNvPicPr>
          <p:nvPr/>
        </p:nvPicPr>
        <p:blipFill>
          <a:blip r:embed="rId3"/>
          <a:stretch>
            <a:fillRect/>
          </a:stretch>
        </p:blipFill>
        <p:spPr>
          <a:xfrm>
            <a:off x="3837118" y="3918380"/>
            <a:ext cx="1188228" cy="1874387"/>
          </a:xfrm>
          <a:prstGeom prst="rect">
            <a:avLst/>
          </a:prstGeom>
        </p:spPr>
      </p:pic>
      <p:sp>
        <p:nvSpPr>
          <p:cNvPr id="7" name="CuadroTexto 6">
            <a:extLst>
              <a:ext uri="{FF2B5EF4-FFF2-40B4-BE49-F238E27FC236}">
                <a16:creationId xmlns:a16="http://schemas.microsoft.com/office/drawing/2014/main" id="{26AB6D65-AA84-44B5-A855-34D7DA06EC7B}"/>
              </a:ext>
            </a:extLst>
          </p:cNvPr>
          <p:cNvSpPr txBox="1"/>
          <p:nvPr/>
        </p:nvSpPr>
        <p:spPr>
          <a:xfrm>
            <a:off x="1298712" y="808383"/>
            <a:ext cx="6745358" cy="1446550"/>
          </a:xfrm>
          <a:prstGeom prst="rect">
            <a:avLst/>
          </a:prstGeom>
          <a:noFill/>
        </p:spPr>
        <p:txBody>
          <a:bodyPr wrap="square" rtlCol="0">
            <a:spAutoFit/>
          </a:bodyPr>
          <a:lstStyle/>
          <a:p>
            <a:pPr algn="ctr"/>
            <a:r>
              <a:rPr lang="es-CL" sz="4400" dirty="0"/>
              <a:t>PARTICIPACION CIUDADANA EN LA GESTION PUBLICA</a:t>
            </a:r>
          </a:p>
        </p:txBody>
      </p:sp>
      <p:sp>
        <p:nvSpPr>
          <p:cNvPr id="8" name="CuadroTexto 7">
            <a:extLst>
              <a:ext uri="{FF2B5EF4-FFF2-40B4-BE49-F238E27FC236}">
                <a16:creationId xmlns:a16="http://schemas.microsoft.com/office/drawing/2014/main" id="{ED19F677-30B5-4C5F-A688-85E0EAC9DB9A}"/>
              </a:ext>
            </a:extLst>
          </p:cNvPr>
          <p:cNvSpPr txBox="1"/>
          <p:nvPr/>
        </p:nvSpPr>
        <p:spPr>
          <a:xfrm>
            <a:off x="3173895" y="5970142"/>
            <a:ext cx="2796209" cy="646331"/>
          </a:xfrm>
          <a:prstGeom prst="rect">
            <a:avLst/>
          </a:prstGeom>
          <a:noFill/>
        </p:spPr>
        <p:txBody>
          <a:bodyPr wrap="square" rtlCol="0">
            <a:spAutoFit/>
          </a:bodyPr>
          <a:lstStyle/>
          <a:p>
            <a:r>
              <a:rPr lang="es-CL" dirty="0"/>
              <a:t>MAURICIO AVILA PINO</a:t>
            </a:r>
          </a:p>
          <a:p>
            <a:r>
              <a:rPr lang="es-CL" dirty="0"/>
              <a:t>CONCEJAL DE QUILLOTA</a:t>
            </a:r>
          </a:p>
        </p:txBody>
      </p:sp>
    </p:spTree>
    <p:extLst>
      <p:ext uri="{BB962C8B-B14F-4D97-AF65-F5344CB8AC3E}">
        <p14:creationId xmlns:p14="http://schemas.microsoft.com/office/powerpoint/2010/main" val="3808565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5894" y="101082"/>
            <a:ext cx="7237502" cy="1524000"/>
          </a:xfrm>
        </p:spPr>
        <p:txBody>
          <a:bodyPr>
            <a:normAutofit/>
          </a:bodyPr>
          <a:lstStyle/>
          <a:p>
            <a:pPr algn="ctr"/>
            <a:r>
              <a:rPr lang="es-CL" sz="2400" b="1">
                <a:latin typeface="Arial" panose="020B0604020202020204" pitchFamily="34" charset="0"/>
                <a:cs typeface="Arial" panose="020B0604020202020204" pitchFamily="34" charset="0"/>
              </a:rPr>
              <a:t>2.- PARTICIPACIÓN </a:t>
            </a:r>
            <a:r>
              <a:rPr lang="es-CL" sz="2400" b="1" dirty="0">
                <a:latin typeface="Arial" panose="020B0604020202020204" pitchFamily="34" charset="0"/>
                <a:cs typeface="Arial" panose="020B0604020202020204" pitchFamily="34" charset="0"/>
              </a:rPr>
              <a:t>CIUDADANA  EN LA ELABORACIÓN DEL PLAN REGULADOR COMUNAL </a:t>
            </a:r>
            <a:br>
              <a:rPr lang="es-CL" sz="2400" b="1" dirty="0">
                <a:latin typeface="Arial" panose="020B0604020202020204" pitchFamily="34" charset="0"/>
                <a:cs typeface="Arial" panose="020B0604020202020204" pitchFamily="34" charset="0"/>
              </a:rPr>
            </a:br>
            <a:endParaRPr lang="es-CL" sz="2400" b="1"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94577" y="1625082"/>
            <a:ext cx="7920135" cy="3767670"/>
          </a:xfrm>
        </p:spPr>
        <p:txBody>
          <a:bodyPr>
            <a:noAutofit/>
          </a:bodyPr>
          <a:lstStyle/>
          <a:p>
            <a:pPr marL="0" indent="0" algn="just">
              <a:buNone/>
            </a:pPr>
            <a:r>
              <a:rPr lang="es-CL" sz="2200" b="1" dirty="0">
                <a:latin typeface="Arial" panose="020B0604020202020204" pitchFamily="34" charset="0"/>
                <a:cs typeface="Arial" panose="020B0604020202020204" pitchFamily="34" charset="0"/>
              </a:rPr>
              <a:t>En la Fase de Formulación o Diseño del </a:t>
            </a:r>
            <a:r>
              <a:rPr lang="es-CL" sz="2200" b="1" dirty="0" smtClean="0">
                <a:latin typeface="Arial" panose="020B0604020202020204" pitchFamily="34" charset="0"/>
                <a:cs typeface="Arial" panose="020B0604020202020204" pitchFamily="34" charset="0"/>
              </a:rPr>
              <a:t>Plan</a:t>
            </a:r>
          </a:p>
          <a:p>
            <a:pPr marL="0" indent="0" algn="just">
              <a:buNone/>
            </a:pPr>
            <a:endParaRPr lang="es-CL" sz="2200" b="1" dirty="0">
              <a:latin typeface="Arial" panose="020B0604020202020204" pitchFamily="34" charset="0"/>
              <a:cs typeface="Arial" panose="020B0604020202020204" pitchFamily="34" charset="0"/>
            </a:endParaRPr>
          </a:p>
          <a:p>
            <a:pPr marL="0" indent="0" algn="just">
              <a:buNone/>
            </a:pPr>
            <a:r>
              <a:rPr lang="es-CL" sz="2200" b="1" dirty="0" smtClean="0">
                <a:latin typeface="Arial" panose="020B0604020202020204" pitchFamily="34" charset="0"/>
                <a:cs typeface="Arial" panose="020B0604020202020204" pitchFamily="34" charset="0"/>
              </a:rPr>
              <a:t>En </a:t>
            </a:r>
            <a:r>
              <a:rPr lang="es-CL" sz="2200" b="1" dirty="0">
                <a:latin typeface="Arial" panose="020B0604020202020204" pitchFamily="34" charset="0"/>
                <a:cs typeface="Arial" panose="020B0604020202020204" pitchFamily="34" charset="0"/>
              </a:rPr>
              <a:t>la Fase de Aprobación del Plan</a:t>
            </a:r>
            <a:r>
              <a:rPr lang="es-CL" sz="2200" b="1" dirty="0" smtClean="0">
                <a:latin typeface="Arial" panose="020B0604020202020204" pitchFamily="34" charset="0"/>
                <a:cs typeface="Arial" panose="020B0604020202020204" pitchFamily="34" charset="0"/>
              </a:rPr>
              <a:t>:</a:t>
            </a:r>
            <a:endParaRPr lang="es-CL" sz="2200" b="1"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30660A0-B5D4-427C-97CA-DD105B605B68}"/>
              </a:ext>
            </a:extLst>
          </p:cNvPr>
          <p:cNvPicPr>
            <a:picLocks noChangeAspect="1"/>
          </p:cNvPicPr>
          <p:nvPr/>
        </p:nvPicPr>
        <p:blipFill>
          <a:blip r:embed="rId2"/>
          <a:stretch>
            <a:fillRect/>
          </a:stretch>
        </p:blipFill>
        <p:spPr>
          <a:xfrm>
            <a:off x="8253907" y="6076097"/>
            <a:ext cx="890093" cy="810838"/>
          </a:xfrm>
          <a:prstGeom prst="rect">
            <a:avLst/>
          </a:prstGeom>
        </p:spPr>
      </p:pic>
    </p:spTree>
    <p:extLst>
      <p:ext uri="{BB962C8B-B14F-4D97-AF65-F5344CB8AC3E}">
        <p14:creationId xmlns:p14="http://schemas.microsoft.com/office/powerpoint/2010/main" val="299782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8797" y="287694"/>
            <a:ext cx="6554867" cy="1524000"/>
          </a:xfrm>
        </p:spPr>
        <p:txBody>
          <a:bodyPr>
            <a:normAutofit/>
          </a:bodyPr>
          <a:lstStyle/>
          <a:p>
            <a:pPr algn="ctr"/>
            <a:r>
              <a:rPr lang="es-CL" sz="2400" b="1" dirty="0">
                <a:latin typeface="Arial" panose="020B0604020202020204" pitchFamily="34" charset="0"/>
                <a:cs typeface="Arial" panose="020B0604020202020204" pitchFamily="34" charset="0"/>
              </a:rPr>
              <a:t>3.- PRESUPUESTO MUNICIPAL</a:t>
            </a:r>
            <a:br>
              <a:rPr lang="es-CL" sz="2400" b="1"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813319" y="1643743"/>
            <a:ext cx="6554867" cy="3767670"/>
          </a:xfrm>
        </p:spPr>
        <p:txBody>
          <a:bodyPr>
            <a:normAutofit/>
          </a:bodyPr>
          <a:lstStyle/>
          <a:p>
            <a:pPr algn="just"/>
            <a:r>
              <a:rPr lang="es-CL" sz="2200" dirty="0">
                <a:latin typeface="Arial" panose="020B0604020202020204" pitchFamily="34" charset="0"/>
                <a:cs typeface="Arial" panose="020B0604020202020204" pitchFamily="34" charset="0"/>
              </a:rPr>
              <a:t>Es un instrumento de gestión, en el cual se reflejan los posibles ingresos y gastos para un determinado período dentro de un año calendario.</a:t>
            </a:r>
          </a:p>
          <a:p>
            <a:pPr algn="just"/>
            <a:r>
              <a:rPr lang="es-CL" sz="2200" dirty="0">
                <a:latin typeface="Arial" panose="020B0604020202020204" pitchFamily="34" charset="0"/>
                <a:cs typeface="Arial" panose="020B0604020202020204" pitchFamily="34" charset="0"/>
              </a:rPr>
              <a:t>En este se deben  expresar monetariamente los programas y actividades que se realizarán en dicho período.</a:t>
            </a:r>
          </a:p>
          <a:p>
            <a:pPr algn="just"/>
            <a:r>
              <a:rPr lang="es-CL" sz="2200" dirty="0">
                <a:latin typeface="Arial" panose="020B0604020202020204" pitchFamily="34" charset="0"/>
                <a:cs typeface="Arial" panose="020B0604020202020204" pitchFamily="34" charset="0"/>
              </a:rPr>
              <a:t>En esencia apunta a dejar una constancia de los recursos que se espera disponer (Ingresos) en el año siguiente, basado a su vez  en una proyección de cómo estos se gastarán.(Gastos)</a:t>
            </a:r>
          </a:p>
        </p:txBody>
      </p:sp>
      <p:pic>
        <p:nvPicPr>
          <p:cNvPr id="4" name="Imagen 3">
            <a:extLst>
              <a:ext uri="{FF2B5EF4-FFF2-40B4-BE49-F238E27FC236}">
                <a16:creationId xmlns:a16="http://schemas.microsoft.com/office/drawing/2014/main" id="{59477700-3161-4DFE-BB80-951833E0E530}"/>
              </a:ext>
            </a:extLst>
          </p:cNvPr>
          <p:cNvPicPr>
            <a:picLocks noChangeAspect="1"/>
          </p:cNvPicPr>
          <p:nvPr/>
        </p:nvPicPr>
        <p:blipFill>
          <a:blip r:embed="rId2"/>
          <a:stretch>
            <a:fillRect/>
          </a:stretch>
        </p:blipFill>
        <p:spPr>
          <a:xfrm>
            <a:off x="8253907" y="6043849"/>
            <a:ext cx="890093" cy="810838"/>
          </a:xfrm>
          <a:prstGeom prst="rect">
            <a:avLst/>
          </a:prstGeom>
        </p:spPr>
      </p:pic>
    </p:spTree>
    <p:extLst>
      <p:ext uri="{BB962C8B-B14F-4D97-AF65-F5344CB8AC3E}">
        <p14:creationId xmlns:p14="http://schemas.microsoft.com/office/powerpoint/2010/main" val="88172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D217C-B34A-4B5E-AC7C-75350A51A7AC}"/>
              </a:ext>
            </a:extLst>
          </p:cNvPr>
          <p:cNvSpPr>
            <a:spLocks noGrp="1"/>
          </p:cNvSpPr>
          <p:nvPr>
            <p:ph type="title"/>
          </p:nvPr>
        </p:nvSpPr>
        <p:spPr>
          <a:xfrm>
            <a:off x="1294566" y="146179"/>
            <a:ext cx="6554867" cy="1524000"/>
          </a:xfrm>
        </p:spPr>
        <p:txBody>
          <a:bodyPr>
            <a:normAutofit/>
          </a:bodyPr>
          <a:lstStyle/>
          <a:p>
            <a:pPr algn="ctr"/>
            <a:r>
              <a:rPr lang="es-CL" sz="2400" b="1" dirty="0">
                <a:solidFill>
                  <a:srgbClr val="0070C0"/>
                </a:solidFill>
                <a:latin typeface="Arial" panose="020B0604020202020204" pitchFamily="34" charset="0"/>
                <a:cs typeface="Arial" panose="020B0604020202020204" pitchFamily="34" charset="0"/>
              </a:rPr>
              <a:t>PRESUPUESTOS PARTICIPATIVOS</a:t>
            </a:r>
          </a:p>
        </p:txBody>
      </p:sp>
      <p:graphicFrame>
        <p:nvGraphicFramePr>
          <p:cNvPr id="4" name="Marcador de contenido 3">
            <a:extLst>
              <a:ext uri="{FF2B5EF4-FFF2-40B4-BE49-F238E27FC236}">
                <a16:creationId xmlns:a16="http://schemas.microsoft.com/office/drawing/2014/main" id="{68DCC6BB-BB75-4BA0-B1E2-FF20ED0B9541}"/>
              </a:ext>
            </a:extLst>
          </p:cNvPr>
          <p:cNvGraphicFramePr>
            <a:graphicFrameLocks noGrp="1"/>
          </p:cNvGraphicFramePr>
          <p:nvPr>
            <p:ph idx="1"/>
            <p:extLst>
              <p:ext uri="{D42A27DB-BD31-4B8C-83A1-F6EECF244321}">
                <p14:modId xmlns:p14="http://schemas.microsoft.com/office/powerpoint/2010/main" val="146674864"/>
              </p:ext>
            </p:extLst>
          </p:nvPr>
        </p:nvGraphicFramePr>
        <p:xfrm>
          <a:off x="628650" y="1670179"/>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75CB3CF3-F35B-4DE7-ADA7-27BAEF66D21A}"/>
              </a:ext>
            </a:extLst>
          </p:cNvPr>
          <p:cNvPicPr>
            <a:picLocks noChangeAspect="1"/>
          </p:cNvPicPr>
          <p:nvPr/>
        </p:nvPicPr>
        <p:blipFill>
          <a:blip r:embed="rId7"/>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305402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236DD1-84C7-4548-A4D7-68DC2688928A}"/>
              </a:ext>
            </a:extLst>
          </p:cNvPr>
          <p:cNvSpPr>
            <a:spLocks noGrp="1"/>
          </p:cNvSpPr>
          <p:nvPr>
            <p:ph type="title"/>
          </p:nvPr>
        </p:nvSpPr>
        <p:spPr>
          <a:xfrm>
            <a:off x="841311" y="210608"/>
            <a:ext cx="6554867" cy="1524000"/>
          </a:xfrm>
        </p:spPr>
        <p:txBody>
          <a:bodyPr>
            <a:normAutofit/>
          </a:bodyPr>
          <a:lstStyle/>
          <a:p>
            <a:pPr algn="ctr"/>
            <a:r>
              <a:rPr lang="es-CL" sz="2400" b="1" dirty="0">
                <a:latin typeface="Arial" panose="020B0604020202020204" pitchFamily="34" charset="0"/>
                <a:cs typeface="Arial" panose="020B0604020202020204" pitchFamily="34" charset="0"/>
              </a:rPr>
              <a:t>PRESUPUESTOS PARTICIPATIVOS</a:t>
            </a:r>
          </a:p>
        </p:txBody>
      </p:sp>
      <p:sp>
        <p:nvSpPr>
          <p:cNvPr id="3" name="Marcador de contenido 2">
            <a:extLst>
              <a:ext uri="{FF2B5EF4-FFF2-40B4-BE49-F238E27FC236}">
                <a16:creationId xmlns:a16="http://schemas.microsoft.com/office/drawing/2014/main" id="{3B3F1766-D679-4081-B096-D25BF7DD8A24}"/>
              </a:ext>
            </a:extLst>
          </p:cNvPr>
          <p:cNvSpPr>
            <a:spLocks noGrp="1"/>
          </p:cNvSpPr>
          <p:nvPr>
            <p:ph idx="1"/>
          </p:nvPr>
        </p:nvSpPr>
        <p:spPr>
          <a:xfrm>
            <a:off x="841310" y="1996144"/>
            <a:ext cx="6554867" cy="3767670"/>
          </a:xfrm>
        </p:spPr>
        <p:txBody>
          <a:bodyPr>
            <a:noAutofit/>
          </a:bodyPr>
          <a:lstStyle/>
          <a:p>
            <a:pPr marL="0" indent="0" algn="just">
              <a:buNone/>
            </a:pPr>
            <a:endParaRPr lang="es-MX" sz="2200" b="1" dirty="0">
              <a:solidFill>
                <a:srgbClr val="0070C0"/>
              </a:solidFill>
              <a:latin typeface="Arial" panose="020B0604020202020204" pitchFamily="34" charset="0"/>
              <a:cs typeface="Arial" panose="020B0604020202020204" pitchFamily="34" charset="0"/>
            </a:endParaRPr>
          </a:p>
          <a:p>
            <a:pPr marL="0" indent="0" algn="just">
              <a:buNone/>
            </a:pPr>
            <a:r>
              <a:rPr lang="es-MX" sz="2200" dirty="0">
                <a:latin typeface="Arial" panose="020B0604020202020204" pitchFamily="34" charset="0"/>
                <a:cs typeface="Arial" panose="020B0604020202020204" pitchFamily="34" charset="0"/>
              </a:rPr>
              <a:t>El presupuesto participativo es:</a:t>
            </a:r>
          </a:p>
          <a:p>
            <a:pPr algn="just"/>
            <a:r>
              <a:rPr lang="es-MX" sz="2200" dirty="0">
                <a:latin typeface="Arial" panose="020B0604020202020204" pitchFamily="34" charset="0"/>
                <a:cs typeface="Arial" panose="020B0604020202020204" pitchFamily="34" charset="0"/>
              </a:rPr>
              <a:t>Por un lado, un instrumento de la gestión pública que contribuye a un uso transparente y democrático del gasto público.</a:t>
            </a:r>
          </a:p>
          <a:p>
            <a:pPr algn="just"/>
            <a:r>
              <a:rPr lang="es-MX" sz="2200" dirty="0">
                <a:latin typeface="Arial" panose="020B0604020202020204" pitchFamily="34" charset="0"/>
                <a:cs typeface="Arial" panose="020B0604020202020204" pitchFamily="34" charset="0"/>
              </a:rPr>
              <a:t>Por otro lado, es un proceso en que se involucran sectores de la sociedad civil, es decir, un proceso con elementos de información, deliberación y votación ciudadana, en donde se asigna cierta proporción del presupuesto municipal para satisfacer necesidades y proyectos priorizados por la comunidad</a:t>
            </a:r>
          </a:p>
          <a:p>
            <a:pPr algn="just"/>
            <a:endParaRPr lang="es-CL" sz="22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AF39A831-7A24-45FE-8F3D-17FACBF5B381}"/>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56571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874839AB-0BDF-4DA0-A446-90D9623A4F62}"/>
              </a:ext>
            </a:extLst>
          </p:cNvPr>
          <p:cNvSpPr>
            <a:spLocks noGrp="1"/>
          </p:cNvSpPr>
          <p:nvPr>
            <p:ph type="title"/>
          </p:nvPr>
        </p:nvSpPr>
        <p:spPr>
          <a:xfrm>
            <a:off x="597945" y="622898"/>
            <a:ext cx="7886700" cy="593734"/>
          </a:xfrm>
        </p:spPr>
        <p:txBody>
          <a:bodyPr>
            <a:normAutofit fontScale="90000"/>
          </a:bodyPr>
          <a:lstStyle/>
          <a:p>
            <a:pPr algn="ctr"/>
            <a:r>
              <a:rPr lang="es-MX" sz="2400" b="1" dirty="0">
                <a:latin typeface="Arial" panose="020B0604020202020204" pitchFamily="34" charset="0"/>
                <a:cs typeface="Arial" panose="020B0604020202020204" pitchFamily="34" charset="0"/>
              </a:rPr>
              <a:t>4.- EL PLAN COMUNAL DE SEGURIDAD PÚBLICA</a:t>
            </a:r>
            <a:br>
              <a:rPr lang="es-MX" sz="2400" b="1" dirty="0">
                <a:latin typeface="Arial" panose="020B0604020202020204" pitchFamily="34" charset="0"/>
                <a:cs typeface="Arial" panose="020B0604020202020204" pitchFamily="34" charset="0"/>
              </a:rPr>
            </a:br>
            <a:r>
              <a:rPr lang="es-CL" sz="2400" b="1" dirty="0">
                <a:latin typeface="Arial" panose="020B0604020202020204" pitchFamily="34" charset="0"/>
                <a:cs typeface="Arial" panose="020B0604020202020204" pitchFamily="34" charset="0"/>
              </a:rPr>
              <a:t/>
            </a:r>
            <a:br>
              <a:rPr lang="es-CL" sz="2400" b="1"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9DD75BE5-8F6D-48C5-8956-63AFBE38C4EE}"/>
              </a:ext>
            </a:extLst>
          </p:cNvPr>
          <p:cNvSpPr>
            <a:spLocks noGrp="1"/>
          </p:cNvSpPr>
          <p:nvPr>
            <p:ph idx="1"/>
          </p:nvPr>
        </p:nvSpPr>
        <p:spPr>
          <a:xfrm>
            <a:off x="482478" y="1054542"/>
            <a:ext cx="8179044" cy="4748916"/>
          </a:xfrm>
        </p:spPr>
        <p:txBody>
          <a:bodyPr>
            <a:normAutofit/>
          </a:bodyPr>
          <a:lstStyle/>
          <a:p>
            <a:pPr algn="just"/>
            <a:r>
              <a:rPr lang="es-MX" sz="2200" dirty="0">
                <a:latin typeface="Arial" panose="020B0604020202020204" pitchFamily="34" charset="0"/>
                <a:cs typeface="Arial" panose="020B0604020202020204" pitchFamily="34" charset="0"/>
              </a:rPr>
              <a:t>Es el instrumento de gestión que fija las orientaciones y las medidas que la municipalidad y los integrantes del consejo comunal de seguridad púbica dispongan en materia de seguridad pública a nivel comunal</a:t>
            </a:r>
          </a:p>
          <a:p>
            <a:pPr algn="just"/>
            <a:r>
              <a:rPr lang="es-MX" sz="2200" dirty="0">
                <a:latin typeface="Arial" panose="020B0604020202020204" pitchFamily="34" charset="0"/>
                <a:cs typeface="Arial" panose="020B0604020202020204" pitchFamily="34" charset="0"/>
              </a:rPr>
              <a:t>Este instrumento contendrá un diagnóstico de la situación de seguridad de cada comuna y establecerá   objetivos, metas, acciones y mecanismos de control de gestión conforme a los compromisos que cada integrante del consejo comunal de seguridad pública realice, de acuerdo a su disponibilidad presupuestaria y en el ámbito de sus respectivas competencias. </a:t>
            </a:r>
            <a:endParaRPr lang="es-CL" sz="22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FF0B659E-D6B8-4DC4-AFE6-1291BF1CAA61}"/>
              </a:ext>
            </a:extLst>
          </p:cNvPr>
          <p:cNvPicPr>
            <a:picLocks noChangeAspect="1"/>
          </p:cNvPicPr>
          <p:nvPr/>
        </p:nvPicPr>
        <p:blipFill>
          <a:blip r:embed="rId2"/>
          <a:stretch>
            <a:fillRect/>
          </a:stretch>
        </p:blipFill>
        <p:spPr>
          <a:xfrm>
            <a:off x="8253907" y="6043849"/>
            <a:ext cx="890093" cy="810838"/>
          </a:xfrm>
          <a:prstGeom prst="rect">
            <a:avLst/>
          </a:prstGeom>
        </p:spPr>
      </p:pic>
    </p:spTree>
    <p:extLst>
      <p:ext uri="{BB962C8B-B14F-4D97-AF65-F5344CB8AC3E}">
        <p14:creationId xmlns:p14="http://schemas.microsoft.com/office/powerpoint/2010/main" val="109266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9CFA1D-0823-4441-A3E4-54EF3FCE6FE3}"/>
              </a:ext>
            </a:extLst>
          </p:cNvPr>
          <p:cNvSpPr>
            <a:spLocks noGrp="1"/>
          </p:cNvSpPr>
          <p:nvPr>
            <p:ph idx="1"/>
          </p:nvPr>
        </p:nvSpPr>
        <p:spPr>
          <a:xfrm>
            <a:off x="389141" y="102637"/>
            <a:ext cx="8365721" cy="6538323"/>
          </a:xfrm>
        </p:spPr>
        <p:txBody>
          <a:bodyPr>
            <a:normAutofit/>
          </a:bodyPr>
          <a:lstStyle/>
          <a:p>
            <a:pPr marL="0" indent="0" algn="ctr">
              <a:buNone/>
            </a:pPr>
            <a:r>
              <a:rPr lang="es-MX" sz="2200" b="1" dirty="0">
                <a:solidFill>
                  <a:schemeClr val="tx1"/>
                </a:solidFill>
                <a:latin typeface="Arial" panose="020B0604020202020204" pitchFamily="34" charset="0"/>
                <a:cs typeface="Arial" panose="020B0604020202020204" pitchFamily="34" charset="0"/>
              </a:rPr>
              <a:t>MATERIAS QUE INCORPORARÁ </a:t>
            </a:r>
          </a:p>
          <a:p>
            <a:pPr marL="0" indent="0" algn="ctr">
              <a:buNone/>
            </a:pPr>
            <a:r>
              <a:rPr lang="es-MX" sz="2200" b="1" dirty="0">
                <a:solidFill>
                  <a:schemeClr val="tx1"/>
                </a:solidFill>
                <a:latin typeface="Arial" panose="020B0604020202020204" pitchFamily="34" charset="0"/>
                <a:cs typeface="Arial" panose="020B0604020202020204" pitchFamily="34" charset="0"/>
              </a:rPr>
              <a:t>EL PLAN DE SEGURIDAD PÚBLICA COMUNAL</a:t>
            </a:r>
          </a:p>
          <a:p>
            <a:pPr marL="514350" indent="-514350" algn="just">
              <a:buFont typeface="+mj-lt"/>
              <a:buAutoNum type="alphaLcParenR"/>
            </a:pPr>
            <a:r>
              <a:rPr lang="es-MX" sz="2200" dirty="0">
                <a:latin typeface="Arial" panose="020B0604020202020204" pitchFamily="34" charset="0"/>
                <a:cs typeface="Arial" panose="020B0604020202020204" pitchFamily="34" charset="0"/>
              </a:rPr>
              <a:t>Medidas de prevención de conductas infractoras por parte de niñas, niños y adolescentes.     </a:t>
            </a:r>
          </a:p>
          <a:p>
            <a:pPr marL="514350" indent="-514350" algn="just">
              <a:buFont typeface="+mj-lt"/>
              <a:buAutoNum type="alphaLcParenR"/>
            </a:pPr>
            <a:r>
              <a:rPr lang="es-MX" sz="2200" dirty="0">
                <a:latin typeface="Arial" panose="020B0604020202020204" pitchFamily="34" charset="0"/>
                <a:cs typeface="Arial" panose="020B0604020202020204" pitchFamily="34" charset="0"/>
              </a:rPr>
              <a:t>Medidas de prevención de deserción escolar y de reinserción de los escolares desertores.     </a:t>
            </a:r>
          </a:p>
          <a:p>
            <a:pPr marL="514350" indent="-514350" algn="just">
              <a:buFont typeface="+mj-lt"/>
              <a:buAutoNum type="alphaLcParenR"/>
            </a:pPr>
            <a:r>
              <a:rPr lang="es-MX" sz="2200" dirty="0">
                <a:latin typeface="Arial" panose="020B0604020202020204" pitchFamily="34" charset="0"/>
                <a:cs typeface="Arial" panose="020B0604020202020204" pitchFamily="34" charset="0"/>
              </a:rPr>
              <a:t>Prevención y rehabilitación del consumo de drogas.</a:t>
            </a:r>
          </a:p>
          <a:p>
            <a:pPr marL="514350" indent="-514350" algn="just">
              <a:buFont typeface="+mj-lt"/>
              <a:buAutoNum type="alphaLcParenR"/>
            </a:pPr>
            <a:r>
              <a:rPr lang="es-MX" sz="2200" dirty="0">
                <a:latin typeface="Arial" panose="020B0604020202020204" pitchFamily="34" charset="0"/>
                <a:cs typeface="Arial" panose="020B0604020202020204" pitchFamily="34" charset="0"/>
              </a:rPr>
              <a:t>Fortalecimiento de la convivencia comunitaria.     </a:t>
            </a:r>
          </a:p>
          <a:p>
            <a:pPr marL="514350" indent="-514350" algn="just">
              <a:buFont typeface="+mj-lt"/>
              <a:buAutoNum type="alphaLcParenR"/>
            </a:pPr>
            <a:r>
              <a:rPr lang="es-MX" sz="2200" dirty="0">
                <a:latin typeface="Arial" panose="020B0604020202020204" pitchFamily="34" charset="0"/>
                <a:cs typeface="Arial" panose="020B0604020202020204" pitchFamily="34" charset="0"/>
              </a:rPr>
              <a:t>Mejoramiento urbano en barrios vulnerables.      </a:t>
            </a:r>
          </a:p>
          <a:p>
            <a:pPr marL="514350" indent="-514350" algn="just">
              <a:buFont typeface="+mj-lt"/>
              <a:buAutoNum type="alphaLcParenR"/>
            </a:pPr>
            <a:r>
              <a:rPr lang="es-MX" sz="2200" dirty="0">
                <a:latin typeface="Arial" panose="020B0604020202020204" pitchFamily="34" charset="0"/>
                <a:cs typeface="Arial" panose="020B0604020202020204" pitchFamily="34" charset="0"/>
              </a:rPr>
              <a:t>Prevención de la violencia intrafamiliar y violencia contra las mujeres.</a:t>
            </a:r>
          </a:p>
          <a:p>
            <a:pPr marL="514350" indent="-514350" algn="just">
              <a:buFont typeface="+mj-lt"/>
              <a:buAutoNum type="alphaLcParenR"/>
            </a:pPr>
            <a:r>
              <a:rPr lang="es-MX" sz="2200" dirty="0">
                <a:latin typeface="Arial" panose="020B0604020202020204" pitchFamily="34" charset="0"/>
                <a:cs typeface="Arial" panose="020B0604020202020204" pitchFamily="34" charset="0"/>
              </a:rPr>
              <a:t>Proyectos específicos para prevenir los delitos de mayor relevancia y ocurrencia en la comuna.    </a:t>
            </a:r>
          </a:p>
          <a:p>
            <a:pPr marL="514350" indent="-514350" algn="just">
              <a:buFont typeface="+mj-lt"/>
              <a:buAutoNum type="alphaLcParenR"/>
            </a:pPr>
            <a:r>
              <a:rPr lang="es-MX" sz="2200" dirty="0">
                <a:latin typeface="Arial" panose="020B0604020202020204" pitchFamily="34" charset="0"/>
                <a:cs typeface="Arial" panose="020B0604020202020204" pitchFamily="34" charset="0"/>
              </a:rPr>
              <a:t>Otras materias de interés comunal en el área de la seguridad pública</a:t>
            </a:r>
            <a:endParaRPr lang="es-CL" sz="22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CAC47AA1-98E3-44FF-B5DE-424F4196CBE0}"/>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145995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CF85F-54C2-49B1-B1ED-DD0CD48D8AE1}"/>
              </a:ext>
            </a:extLst>
          </p:cNvPr>
          <p:cNvSpPr>
            <a:spLocks noGrp="1"/>
          </p:cNvSpPr>
          <p:nvPr>
            <p:ph type="title"/>
          </p:nvPr>
        </p:nvSpPr>
        <p:spPr>
          <a:xfrm>
            <a:off x="1223867" y="216548"/>
            <a:ext cx="6554867" cy="1524000"/>
          </a:xfrm>
        </p:spPr>
        <p:txBody>
          <a:bodyPr>
            <a:normAutofit/>
          </a:bodyPr>
          <a:lstStyle/>
          <a:p>
            <a:pPr algn="ctr"/>
            <a:r>
              <a:rPr lang="es-MX" sz="2400" b="1" dirty="0">
                <a:latin typeface="Arial" panose="020B0604020202020204" pitchFamily="34" charset="0"/>
                <a:cs typeface="Arial" panose="020B0604020202020204" pitchFamily="34" charset="0"/>
              </a:rPr>
              <a:t>ORDENANZA MUNICIPAL DE PARTICIPACIÓN CIUDADANA</a:t>
            </a:r>
            <a:br>
              <a:rPr lang="es-MX" sz="2400" b="1" dirty="0">
                <a:latin typeface="Arial" panose="020B0604020202020204" pitchFamily="34" charset="0"/>
                <a:cs typeface="Arial" panose="020B0604020202020204" pitchFamily="34" charset="0"/>
              </a:rPr>
            </a:br>
            <a:r>
              <a:rPr lang="es-MX" sz="2400" b="1" dirty="0">
                <a:latin typeface="Arial" panose="020B0604020202020204" pitchFamily="34" charset="0"/>
                <a:cs typeface="Arial" panose="020B0604020202020204" pitchFamily="34" charset="0"/>
              </a:rPr>
              <a:t/>
            </a:r>
            <a:br>
              <a:rPr lang="es-MX" sz="2400" b="1"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C7292FAB-A3A2-40C1-8444-F89835234FB7}"/>
              </a:ext>
            </a:extLst>
          </p:cNvPr>
          <p:cNvSpPr>
            <a:spLocks noGrp="1"/>
          </p:cNvSpPr>
          <p:nvPr>
            <p:ph idx="1"/>
          </p:nvPr>
        </p:nvSpPr>
        <p:spPr>
          <a:xfrm>
            <a:off x="729344" y="2380861"/>
            <a:ext cx="7854819" cy="3767670"/>
          </a:xfrm>
        </p:spPr>
        <p:txBody>
          <a:bodyPr>
            <a:normAutofit/>
          </a:bodyPr>
          <a:lstStyle/>
          <a:p>
            <a:pPr marL="0" indent="0" algn="just">
              <a:buNone/>
            </a:pPr>
            <a:r>
              <a:rPr lang="es-MX" sz="2200" dirty="0">
                <a:latin typeface="Arial" panose="020B0604020202020204" pitchFamily="34" charset="0"/>
                <a:cs typeface="Arial" panose="020B0604020202020204" pitchFamily="34" charset="0"/>
              </a:rPr>
              <a:t>Cada municipalidad  deberá establecer en una ordenanza  las modalidades de participación de la ciudadanía local, teniendo en consideración las características singulares de cada comuna, tales como :</a:t>
            </a:r>
          </a:p>
          <a:p>
            <a:pPr marL="0" indent="0" algn="just">
              <a:buNone/>
            </a:pPr>
            <a:endParaRPr lang="es-MX" sz="2200" dirty="0">
              <a:latin typeface="Arial" panose="020B0604020202020204" pitchFamily="34" charset="0"/>
              <a:cs typeface="Arial" panose="020B0604020202020204" pitchFamily="34" charset="0"/>
            </a:endParaRPr>
          </a:p>
          <a:p>
            <a:pPr marL="457200" indent="-457200" algn="just">
              <a:buFont typeface="+mj-lt"/>
              <a:buAutoNum type="alphaLcParenR"/>
            </a:pPr>
            <a:r>
              <a:rPr lang="es-MX" sz="2200" dirty="0">
                <a:latin typeface="Arial" panose="020B0604020202020204" pitchFamily="34" charset="0"/>
                <a:cs typeface="Arial" panose="020B0604020202020204" pitchFamily="34" charset="0"/>
              </a:rPr>
              <a:t>La configuración del territorio comunal,</a:t>
            </a:r>
          </a:p>
          <a:p>
            <a:pPr marL="457200" indent="-457200" algn="just">
              <a:buFont typeface="+mj-lt"/>
              <a:buAutoNum type="alphaLcParenR"/>
            </a:pPr>
            <a:r>
              <a:rPr lang="es-MX" sz="2200" dirty="0">
                <a:latin typeface="Arial" panose="020B0604020202020204" pitchFamily="34" charset="0"/>
                <a:cs typeface="Arial" panose="020B0604020202020204" pitchFamily="34" charset="0"/>
              </a:rPr>
              <a:t>La localización de los asentamientos humanos</a:t>
            </a:r>
          </a:p>
          <a:p>
            <a:pPr marL="457200" indent="-457200" algn="just">
              <a:buFont typeface="+mj-lt"/>
              <a:buAutoNum type="alphaLcParenR"/>
            </a:pPr>
            <a:r>
              <a:rPr lang="es-MX" sz="2200" dirty="0">
                <a:latin typeface="Arial" panose="020B0604020202020204" pitchFamily="34" charset="0"/>
                <a:cs typeface="Arial" panose="020B0604020202020204" pitchFamily="34" charset="0"/>
              </a:rPr>
              <a:t>El tipo de actividades relevantes del quehacer comunal,</a:t>
            </a:r>
          </a:p>
          <a:p>
            <a:pPr marL="457200" indent="-457200" algn="just">
              <a:buFont typeface="+mj-lt"/>
              <a:buAutoNum type="alphaLcParenR"/>
            </a:pPr>
            <a:r>
              <a:rPr lang="es-MX" sz="2200" dirty="0">
                <a:latin typeface="Arial" panose="020B0604020202020204" pitchFamily="34" charset="0"/>
                <a:cs typeface="Arial" panose="020B0604020202020204" pitchFamily="34" charset="0"/>
              </a:rPr>
              <a:t>La conformación </a:t>
            </a:r>
            <a:r>
              <a:rPr lang="es-MX" sz="2200" dirty="0" err="1">
                <a:latin typeface="Arial" panose="020B0604020202020204" pitchFamily="34" charset="0"/>
                <a:cs typeface="Arial" panose="020B0604020202020204" pitchFamily="34" charset="0"/>
              </a:rPr>
              <a:t>etárea</a:t>
            </a:r>
            <a:r>
              <a:rPr lang="es-MX" sz="2200" dirty="0">
                <a:latin typeface="Arial" panose="020B0604020202020204" pitchFamily="34" charset="0"/>
                <a:cs typeface="Arial" panose="020B0604020202020204" pitchFamily="34" charset="0"/>
              </a:rPr>
              <a:t> de la población </a:t>
            </a:r>
          </a:p>
          <a:p>
            <a:pPr marL="457200" indent="-457200" algn="just">
              <a:buFont typeface="+mj-lt"/>
              <a:buAutoNum type="alphaLcParenR"/>
            </a:pPr>
            <a:endParaRPr lang="es-MX" sz="2200" dirty="0">
              <a:latin typeface="Arial" panose="020B0604020202020204" pitchFamily="34" charset="0"/>
              <a:cs typeface="Arial" panose="020B0604020202020204" pitchFamily="34" charset="0"/>
            </a:endParaRPr>
          </a:p>
          <a:p>
            <a:pPr marL="457200" indent="-457200" algn="just">
              <a:buFont typeface="+mj-lt"/>
              <a:buAutoNum type="alphaLcParenR"/>
            </a:pPr>
            <a:endParaRPr lang="es-MX" sz="2200" dirty="0">
              <a:latin typeface="Arial" panose="020B0604020202020204" pitchFamily="34" charset="0"/>
              <a:cs typeface="Arial" panose="020B0604020202020204" pitchFamily="34" charset="0"/>
            </a:endParaRPr>
          </a:p>
          <a:p>
            <a:pPr algn="just"/>
            <a:endParaRPr lang="es-CL" sz="22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9D292511-EE60-404E-BC58-E8754071527B}"/>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714405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C94D866-D058-433B-8A32-B5CCB83D42AE}"/>
              </a:ext>
            </a:extLst>
          </p:cNvPr>
          <p:cNvSpPr>
            <a:spLocks noGrp="1"/>
          </p:cNvSpPr>
          <p:nvPr>
            <p:ph idx="1"/>
          </p:nvPr>
        </p:nvSpPr>
        <p:spPr>
          <a:xfrm>
            <a:off x="1065245" y="1233196"/>
            <a:ext cx="6554867" cy="3767670"/>
          </a:xfrm>
        </p:spPr>
        <p:txBody>
          <a:bodyPr>
            <a:normAutofit/>
          </a:bodyPr>
          <a:lstStyle/>
          <a:p>
            <a:pPr marL="0" indent="0" algn="just">
              <a:buNone/>
            </a:pPr>
            <a:r>
              <a:rPr lang="es-MX" sz="2200" dirty="0">
                <a:latin typeface="Arial" panose="020B0604020202020204" pitchFamily="34" charset="0"/>
                <a:cs typeface="Arial" panose="020B0604020202020204" pitchFamily="34" charset="0"/>
              </a:rPr>
              <a:t>La ordenanza deberá contener:</a:t>
            </a:r>
          </a:p>
          <a:p>
            <a:pPr algn="just"/>
            <a:r>
              <a:rPr lang="es-MX" sz="2200" dirty="0">
                <a:latin typeface="Arial" panose="020B0604020202020204" pitchFamily="34" charset="0"/>
                <a:cs typeface="Arial" panose="020B0604020202020204" pitchFamily="34" charset="0"/>
              </a:rPr>
              <a:t>Tipo de las organizaciones que deben ser consultadas e informadas</a:t>
            </a:r>
          </a:p>
          <a:p>
            <a:pPr algn="just"/>
            <a:r>
              <a:rPr lang="es-MX" sz="2200" dirty="0">
                <a:latin typeface="Arial" panose="020B0604020202020204" pitchFamily="34" charset="0"/>
                <a:cs typeface="Arial" panose="020B0604020202020204" pitchFamily="34" charset="0"/>
              </a:rPr>
              <a:t>Fechas o épocas en que habrán de efectuarse tales procesos. </a:t>
            </a:r>
          </a:p>
          <a:p>
            <a:pPr algn="just"/>
            <a:r>
              <a:rPr lang="es-MX" sz="2200" dirty="0">
                <a:latin typeface="Arial" panose="020B0604020202020204" pitchFamily="34" charset="0"/>
                <a:cs typeface="Arial" panose="020B0604020202020204" pitchFamily="34" charset="0"/>
              </a:rPr>
              <a:t>Describirá los instrumentos y medios a través de los cuales se materializará la participación, entre los que podrán considerarse la elaboración de presupuestos participativos, consultas u otros.</a:t>
            </a:r>
          </a:p>
          <a:p>
            <a:pPr marL="0" indent="0" algn="just">
              <a:buNone/>
            </a:pPr>
            <a:endParaRPr lang="es-MX" sz="22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B54DCEB4-C0DD-44CC-9411-151EC8F7B965}"/>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1602923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94C57C-9102-4669-ABFB-1099A80B18B1}"/>
              </a:ext>
            </a:extLst>
          </p:cNvPr>
          <p:cNvSpPr>
            <a:spLocks noGrp="1"/>
          </p:cNvSpPr>
          <p:nvPr>
            <p:ph type="title"/>
          </p:nvPr>
        </p:nvSpPr>
        <p:spPr>
          <a:xfrm>
            <a:off x="628650" y="365128"/>
            <a:ext cx="7886700" cy="1081119"/>
          </a:xfrm>
        </p:spPr>
        <p:txBody>
          <a:bodyPr>
            <a:normAutofit/>
          </a:bodyPr>
          <a:lstStyle/>
          <a:p>
            <a:pPr algn="ctr"/>
            <a:r>
              <a:rPr lang="es-MX" sz="2400" b="1" dirty="0">
                <a:latin typeface="Arial" panose="020B0604020202020204" pitchFamily="34" charset="0"/>
                <a:cs typeface="Arial" panose="020B0604020202020204" pitchFamily="34" charset="0"/>
              </a:rPr>
              <a:t>5.- CONSEJO COMUNAL DE ORGANIZACIONES </a:t>
            </a:r>
            <a:br>
              <a:rPr lang="es-MX" sz="2400" b="1" dirty="0">
                <a:latin typeface="Arial" panose="020B0604020202020204" pitchFamily="34" charset="0"/>
                <a:cs typeface="Arial" panose="020B0604020202020204" pitchFamily="34" charset="0"/>
              </a:rPr>
            </a:br>
            <a:r>
              <a:rPr lang="es-MX" sz="2400" b="1" dirty="0">
                <a:latin typeface="Arial" panose="020B0604020202020204" pitchFamily="34" charset="0"/>
                <a:cs typeface="Arial" panose="020B0604020202020204" pitchFamily="34" charset="0"/>
              </a:rPr>
              <a:t>DE LA SOCIEDAD CIVIL (COSOC)</a:t>
            </a:r>
            <a:br>
              <a:rPr lang="es-MX" sz="2400" b="1"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A16518C9-48CD-4608-8C47-C777910E2829}"/>
              </a:ext>
            </a:extLst>
          </p:cNvPr>
          <p:cNvSpPr>
            <a:spLocks noGrp="1"/>
          </p:cNvSpPr>
          <p:nvPr>
            <p:ph idx="1"/>
          </p:nvPr>
        </p:nvSpPr>
        <p:spPr>
          <a:xfrm>
            <a:off x="628650" y="1615751"/>
            <a:ext cx="7638272" cy="3767670"/>
          </a:xfrm>
        </p:spPr>
        <p:txBody>
          <a:bodyPr>
            <a:normAutofit/>
          </a:bodyPr>
          <a:lstStyle/>
          <a:p>
            <a:pPr algn="just"/>
            <a:r>
              <a:rPr lang="es-MX" sz="2200" dirty="0">
                <a:latin typeface="Arial" panose="020B0604020202020204" pitchFamily="34" charset="0"/>
                <a:cs typeface="Arial" panose="020B0604020202020204" pitchFamily="34" charset="0"/>
              </a:rPr>
              <a:t>La ley establece que en  cada municipalidad </a:t>
            </a:r>
            <a:r>
              <a:rPr lang="es-MX" sz="2200" b="1" dirty="0">
                <a:latin typeface="Arial" panose="020B0604020202020204" pitchFamily="34" charset="0"/>
                <a:cs typeface="Arial" panose="020B0604020202020204" pitchFamily="34" charset="0"/>
              </a:rPr>
              <a:t>existirá</a:t>
            </a:r>
            <a:r>
              <a:rPr lang="es-MX" sz="2200" dirty="0">
                <a:latin typeface="Arial" panose="020B0604020202020204" pitchFamily="34" charset="0"/>
                <a:cs typeface="Arial" panose="020B0604020202020204" pitchFamily="34" charset="0"/>
              </a:rPr>
              <a:t> un consejo comunal de organizaciones de la sociedad civil, elegido por las organizaciones comunitarias de carácter territorial y funcional, y por las organizaciones de interés público de la comuna.</a:t>
            </a:r>
          </a:p>
          <a:p>
            <a:pPr algn="just"/>
            <a:r>
              <a:rPr lang="es-MX" sz="2200" dirty="0">
                <a:latin typeface="Arial" panose="020B0604020202020204" pitchFamily="34" charset="0"/>
                <a:cs typeface="Arial" panose="020B0604020202020204" pitchFamily="34" charset="0"/>
              </a:rPr>
              <a:t>Este sesionará a lo menos 4 veces en el año y será presidido por el Alcalde</a:t>
            </a:r>
          </a:p>
          <a:p>
            <a:pPr algn="just"/>
            <a:endParaRPr lang="es-CL" sz="22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83CC71E2-FBD1-44A0-AE3B-D8936BB3D038}"/>
              </a:ext>
            </a:extLst>
          </p:cNvPr>
          <p:cNvPicPr>
            <a:picLocks noChangeAspect="1"/>
          </p:cNvPicPr>
          <p:nvPr/>
        </p:nvPicPr>
        <p:blipFill>
          <a:blip r:embed="rId2"/>
          <a:stretch>
            <a:fillRect/>
          </a:stretch>
        </p:blipFill>
        <p:spPr>
          <a:xfrm>
            <a:off x="8253907" y="6043849"/>
            <a:ext cx="890093" cy="810838"/>
          </a:xfrm>
          <a:prstGeom prst="rect">
            <a:avLst/>
          </a:prstGeom>
        </p:spPr>
      </p:pic>
    </p:spTree>
    <p:extLst>
      <p:ext uri="{BB962C8B-B14F-4D97-AF65-F5344CB8AC3E}">
        <p14:creationId xmlns:p14="http://schemas.microsoft.com/office/powerpoint/2010/main" val="423093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1FE213-A53B-4BE1-950A-2571843A6E9B}"/>
              </a:ext>
            </a:extLst>
          </p:cNvPr>
          <p:cNvSpPr>
            <a:spLocks noGrp="1"/>
          </p:cNvSpPr>
          <p:nvPr>
            <p:ph type="title"/>
          </p:nvPr>
        </p:nvSpPr>
        <p:spPr>
          <a:xfrm>
            <a:off x="1294566" y="95250"/>
            <a:ext cx="6554867" cy="1524000"/>
          </a:xfrm>
        </p:spPr>
        <p:txBody>
          <a:bodyPr>
            <a:normAutofit/>
          </a:bodyPr>
          <a:lstStyle/>
          <a:p>
            <a:pPr algn="ctr"/>
            <a:r>
              <a:rPr lang="es-MX" sz="2400" b="1" dirty="0">
                <a:latin typeface="Arial" panose="020B0604020202020204" pitchFamily="34" charset="0"/>
                <a:cs typeface="Arial" panose="020B0604020202020204" pitchFamily="34" charset="0"/>
              </a:rPr>
              <a:t>OBLIGACIÓN DEL ALCALDE CON EL COSOC</a:t>
            </a:r>
            <a:br>
              <a:rPr lang="es-MX" sz="2400" b="1"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A05EEF7B-4E77-4E6F-93B4-9EBF0F699639}"/>
              </a:ext>
            </a:extLst>
          </p:cNvPr>
          <p:cNvSpPr>
            <a:spLocks noGrp="1"/>
          </p:cNvSpPr>
          <p:nvPr>
            <p:ph idx="1"/>
          </p:nvPr>
        </p:nvSpPr>
        <p:spPr>
          <a:xfrm>
            <a:off x="1294566" y="2026298"/>
            <a:ext cx="6554867" cy="3767670"/>
          </a:xfrm>
        </p:spPr>
        <p:txBody>
          <a:bodyPr>
            <a:normAutofit/>
          </a:bodyPr>
          <a:lstStyle/>
          <a:p>
            <a:pPr marL="0" indent="0">
              <a:buNone/>
            </a:pPr>
            <a:r>
              <a:rPr lang="es-MX" sz="2200" dirty="0">
                <a:latin typeface="Arial" panose="020B0604020202020204" pitchFamily="34" charset="0"/>
                <a:cs typeface="Arial" panose="020B0604020202020204" pitchFamily="34" charset="0"/>
              </a:rPr>
              <a:t>El Alcalde deberá informar al Consejo acerca:</a:t>
            </a:r>
          </a:p>
          <a:p>
            <a:pPr marL="0" indent="0">
              <a:buNone/>
            </a:pPr>
            <a:endParaRPr lang="es-MX" sz="2200" dirty="0">
              <a:latin typeface="Arial" panose="020B0604020202020204" pitchFamily="34" charset="0"/>
              <a:cs typeface="Arial" panose="020B0604020202020204" pitchFamily="34" charset="0"/>
            </a:endParaRPr>
          </a:p>
          <a:p>
            <a:r>
              <a:rPr lang="es-MX" sz="2200" dirty="0">
                <a:latin typeface="Arial" panose="020B0604020202020204" pitchFamily="34" charset="0"/>
                <a:cs typeface="Arial" panose="020B0604020202020204" pitchFamily="34" charset="0"/>
              </a:rPr>
              <a:t>de los presupuestos de inversión,</a:t>
            </a:r>
          </a:p>
          <a:p>
            <a:r>
              <a:rPr lang="es-MX" sz="2200" dirty="0">
                <a:latin typeface="Arial" panose="020B0604020202020204" pitchFamily="34" charset="0"/>
                <a:cs typeface="Arial" panose="020B0604020202020204" pitchFamily="34" charset="0"/>
              </a:rPr>
              <a:t>del plan comunal de desarrollo </a:t>
            </a:r>
          </a:p>
          <a:p>
            <a:r>
              <a:rPr lang="es-MX" sz="2200" dirty="0">
                <a:latin typeface="Arial" panose="020B0604020202020204" pitchFamily="34" charset="0"/>
                <a:cs typeface="Arial" panose="020B0604020202020204" pitchFamily="34" charset="0"/>
              </a:rPr>
              <a:t>y sobre las modificaciones al plan regulador, el que dispondrá de quince días hábiles para formular sus observaciones.</a:t>
            </a:r>
          </a:p>
        </p:txBody>
      </p:sp>
      <p:pic>
        <p:nvPicPr>
          <p:cNvPr id="4" name="Imagen 3">
            <a:extLst>
              <a:ext uri="{FF2B5EF4-FFF2-40B4-BE49-F238E27FC236}">
                <a16:creationId xmlns:a16="http://schemas.microsoft.com/office/drawing/2014/main" id="{BF0CBC41-13E3-4759-8F26-33FC8314D90C}"/>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182503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54A3CA-05C1-4866-9E2C-270BD67A0988}"/>
              </a:ext>
            </a:extLst>
          </p:cNvPr>
          <p:cNvSpPr>
            <a:spLocks noGrp="1"/>
          </p:cNvSpPr>
          <p:nvPr>
            <p:ph type="title"/>
          </p:nvPr>
        </p:nvSpPr>
        <p:spPr>
          <a:xfrm>
            <a:off x="533400" y="0"/>
            <a:ext cx="6554867" cy="1524000"/>
          </a:xfrm>
        </p:spPr>
        <p:txBody>
          <a:bodyPr/>
          <a:lstStyle/>
          <a:p>
            <a:r>
              <a:rPr lang="es-CL" dirty="0"/>
              <a:t>RENDICION DE CUENTAS</a:t>
            </a:r>
          </a:p>
        </p:txBody>
      </p:sp>
      <p:sp>
        <p:nvSpPr>
          <p:cNvPr id="3" name="Marcador de contenido 2">
            <a:extLst>
              <a:ext uri="{FF2B5EF4-FFF2-40B4-BE49-F238E27FC236}">
                <a16:creationId xmlns:a16="http://schemas.microsoft.com/office/drawing/2014/main" id="{5D87EE06-E9E9-4450-9E99-5F7BA5479B57}"/>
              </a:ext>
            </a:extLst>
          </p:cNvPr>
          <p:cNvSpPr>
            <a:spLocks noGrp="1"/>
          </p:cNvSpPr>
          <p:nvPr>
            <p:ph idx="1"/>
          </p:nvPr>
        </p:nvSpPr>
        <p:spPr>
          <a:xfrm>
            <a:off x="427383" y="1752600"/>
            <a:ext cx="8451574" cy="3892826"/>
          </a:xfrm>
        </p:spPr>
        <p:txBody>
          <a:bodyPr>
            <a:normAutofit fontScale="92500" lnSpcReduction="10000"/>
          </a:bodyPr>
          <a:lstStyle/>
          <a:p>
            <a:r>
              <a:rPr lang="es-CL" dirty="0"/>
              <a:t>3 ITEM DE GASTOS: </a:t>
            </a:r>
          </a:p>
          <a:p>
            <a:pPr marL="0" indent="0">
              <a:buNone/>
            </a:pPr>
            <a:endParaRPr lang="es-CL" dirty="0"/>
          </a:p>
          <a:p>
            <a:pPr marL="514350" indent="-514350">
              <a:buAutoNum type="arabicParenR"/>
            </a:pPr>
            <a:r>
              <a:rPr lang="es-CL" dirty="0"/>
              <a:t>VALOR DEL CURSO: $380.000.-</a:t>
            </a:r>
          </a:p>
          <a:p>
            <a:pPr marL="0" indent="0">
              <a:buNone/>
            </a:pPr>
            <a:endParaRPr lang="es-CL" dirty="0"/>
          </a:p>
          <a:p>
            <a:pPr marL="0" indent="0">
              <a:buNone/>
            </a:pPr>
            <a:r>
              <a:rPr lang="es-CL" dirty="0"/>
              <a:t>2) VIATICOS:  </a:t>
            </a:r>
            <a:r>
              <a:rPr lang="es-CL" dirty="0" smtClean="0"/>
              <a:t>$424.553.- (VALORES </a:t>
            </a:r>
            <a:r>
              <a:rPr lang="es-CL" dirty="0"/>
              <a:t>SEGÚN NORMATIVA)</a:t>
            </a:r>
          </a:p>
          <a:p>
            <a:pPr marL="514350" indent="-514350">
              <a:buAutoNum type="arabicParenR"/>
            </a:pPr>
            <a:endParaRPr lang="es-CL" dirty="0"/>
          </a:p>
          <a:p>
            <a:pPr marL="0" indent="0">
              <a:buNone/>
            </a:pPr>
            <a:r>
              <a:rPr lang="es-CL" dirty="0"/>
              <a:t>3) PASAJES, </a:t>
            </a:r>
            <a:r>
              <a:rPr lang="es-CL" dirty="0" smtClean="0"/>
              <a:t>TRASLADOS, PEAJES, ESTACIONAMIENTO: SUMA A RENDIR $500.000</a:t>
            </a:r>
            <a:r>
              <a:rPr lang="es-CL" dirty="0"/>
              <a:t>.- </a:t>
            </a:r>
            <a:r>
              <a:rPr lang="es-CL" dirty="0" smtClean="0"/>
              <a:t>    </a:t>
            </a:r>
          </a:p>
          <a:p>
            <a:pPr marL="0" indent="0">
              <a:buNone/>
            </a:pPr>
            <a:r>
              <a:rPr lang="es-CL" dirty="0" smtClean="0"/>
              <a:t>CONCEJAL ASUME DICHOS GASTOS.</a:t>
            </a:r>
            <a:endParaRPr lang="es-CL" dirty="0"/>
          </a:p>
          <a:p>
            <a:pPr marL="0" indent="0">
              <a:buNone/>
            </a:pPr>
            <a:endParaRPr lang="es-CL" dirty="0"/>
          </a:p>
          <a:p>
            <a:endParaRPr lang="es-CL" dirty="0"/>
          </a:p>
        </p:txBody>
      </p:sp>
      <p:pic>
        <p:nvPicPr>
          <p:cNvPr id="4" name="Imagen 3">
            <a:extLst>
              <a:ext uri="{FF2B5EF4-FFF2-40B4-BE49-F238E27FC236}">
                <a16:creationId xmlns:a16="http://schemas.microsoft.com/office/drawing/2014/main" id="{1CDCD3AA-A0AF-4C11-A3E3-D80237A5E8B5}"/>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1931008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EA05D6-A554-4BE6-B7B9-C9012CC462BB}"/>
              </a:ext>
            </a:extLst>
          </p:cNvPr>
          <p:cNvSpPr>
            <a:spLocks noGrp="1"/>
          </p:cNvSpPr>
          <p:nvPr>
            <p:ph type="title"/>
          </p:nvPr>
        </p:nvSpPr>
        <p:spPr>
          <a:xfrm>
            <a:off x="1294566" y="95250"/>
            <a:ext cx="6554867" cy="1524000"/>
          </a:xfrm>
        </p:spPr>
        <p:txBody>
          <a:bodyPr>
            <a:normAutofit/>
          </a:bodyPr>
          <a:lstStyle/>
          <a:p>
            <a:r>
              <a:rPr lang="es-MX" sz="2400" b="1" dirty="0">
                <a:latin typeface="Arial" panose="020B0604020202020204" pitchFamily="34" charset="0"/>
                <a:cs typeface="Arial" panose="020B0604020202020204" pitchFamily="34" charset="0"/>
              </a:rPr>
              <a:t>DEBERES Y DERECHOS DEL COSOC</a:t>
            </a:r>
            <a:br>
              <a:rPr lang="es-MX" sz="2400" b="1"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7066742B-C8A0-4158-A527-D6E6A56D68F7}"/>
              </a:ext>
            </a:extLst>
          </p:cNvPr>
          <p:cNvSpPr>
            <a:spLocks noGrp="1"/>
          </p:cNvSpPr>
          <p:nvPr>
            <p:ph idx="1"/>
          </p:nvPr>
        </p:nvSpPr>
        <p:spPr>
          <a:xfrm>
            <a:off x="1093238" y="1737049"/>
            <a:ext cx="6554867" cy="3767670"/>
          </a:xfrm>
        </p:spPr>
        <p:txBody>
          <a:bodyPr>
            <a:normAutofit lnSpcReduction="10000"/>
          </a:bodyPr>
          <a:lstStyle/>
          <a:p>
            <a:pPr marL="0" indent="0" algn="just">
              <a:buNone/>
            </a:pPr>
            <a:r>
              <a:rPr lang="es-MX" sz="2200" dirty="0">
                <a:latin typeface="Arial" panose="020B0604020202020204" pitchFamily="34" charset="0"/>
                <a:cs typeface="Arial" panose="020B0604020202020204" pitchFamily="34" charset="0"/>
              </a:rPr>
              <a:t>1.-  En el mes de mayo de cada año, el Consejo deberá pronunciarse respecto de la cuenta pública del                               Alcalde:</a:t>
            </a:r>
          </a:p>
          <a:p>
            <a:pPr algn="just"/>
            <a:r>
              <a:rPr lang="es-MX" sz="2200" dirty="0">
                <a:latin typeface="Arial" panose="020B0604020202020204" pitchFamily="34" charset="0"/>
                <a:cs typeface="Arial" panose="020B0604020202020204" pitchFamily="34" charset="0"/>
              </a:rPr>
              <a:t>sobre la cobertura y eficiencia de los servicios municipales,</a:t>
            </a:r>
          </a:p>
          <a:p>
            <a:pPr algn="just"/>
            <a:r>
              <a:rPr lang="es-MX" sz="2200" dirty="0">
                <a:latin typeface="Arial" panose="020B0604020202020204" pitchFamily="34" charset="0"/>
                <a:cs typeface="Arial" panose="020B0604020202020204" pitchFamily="34" charset="0"/>
              </a:rPr>
              <a:t>así como sobre las materias de relevancia comunal que hayan sido establecidas por el concejo, </a:t>
            </a:r>
          </a:p>
          <a:p>
            <a:pPr algn="just"/>
            <a:r>
              <a:rPr lang="es-MX" sz="2200" dirty="0">
                <a:latin typeface="Arial" panose="020B0604020202020204" pitchFamily="34" charset="0"/>
                <a:cs typeface="Arial" panose="020B0604020202020204" pitchFamily="34" charset="0"/>
              </a:rPr>
              <a:t>y podrá interponer el recurso de reclamación establecido en el Título final de la Ley Orgánica Constitucional.</a:t>
            </a:r>
          </a:p>
          <a:p>
            <a:pPr algn="just"/>
            <a:endParaRPr lang="es-CL" sz="22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F851CD4-AAFA-4087-A487-C0157DCA7404}"/>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3579604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53E61D-32E8-433D-AAB6-AE0E4A1DF629}"/>
              </a:ext>
            </a:extLst>
          </p:cNvPr>
          <p:cNvSpPr>
            <a:spLocks noGrp="1"/>
          </p:cNvSpPr>
          <p:nvPr>
            <p:ph idx="1"/>
          </p:nvPr>
        </p:nvSpPr>
        <p:spPr>
          <a:xfrm>
            <a:off x="1294566" y="1298511"/>
            <a:ext cx="6554867" cy="3767670"/>
          </a:xfrm>
        </p:spPr>
        <p:txBody>
          <a:bodyPr>
            <a:normAutofit/>
          </a:bodyPr>
          <a:lstStyle/>
          <a:p>
            <a:pPr marL="0" indent="0" algn="just">
              <a:buNone/>
            </a:pPr>
            <a:r>
              <a:rPr lang="es-MX" sz="2200" dirty="0">
                <a:latin typeface="Arial" panose="020B0604020202020204" pitchFamily="34" charset="0"/>
                <a:cs typeface="Arial" panose="020B0604020202020204" pitchFamily="34" charset="0"/>
              </a:rPr>
              <a:t>2.- Los consejeros deberán informar a sus respectivas organizaciones, en sesión especialmente convocada al efecto y con la debida anticipación para recibir consultas y opiniones, acerca de la propuesta de presupuesto y del plan comunal de desarrollo, incluyendo el plan de inversiones y las modificaciones al plan regulador, como también sobre cualquier otra materia relevante que les haya presentado el Alcalde o el Concejo Municipal.</a:t>
            </a:r>
            <a:endParaRPr lang="es-CL" sz="22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09FC9326-F02E-4495-B548-0D4FF4B6C2E7}"/>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122874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18EF6-0343-4155-B034-55FED850B3B5}"/>
              </a:ext>
            </a:extLst>
          </p:cNvPr>
          <p:cNvSpPr>
            <a:spLocks noGrp="1"/>
          </p:cNvSpPr>
          <p:nvPr>
            <p:ph type="title"/>
          </p:nvPr>
        </p:nvSpPr>
        <p:spPr>
          <a:xfrm>
            <a:off x="859972" y="0"/>
            <a:ext cx="6554867" cy="1524000"/>
          </a:xfrm>
        </p:spPr>
        <p:txBody>
          <a:bodyPr>
            <a:normAutofit/>
          </a:bodyPr>
          <a:lstStyle/>
          <a:p>
            <a:pPr algn="ctr"/>
            <a:r>
              <a:rPr lang="es-CL" sz="2400" b="1" dirty="0">
                <a:latin typeface="Arial" panose="020B0604020202020204" pitchFamily="34" charset="0"/>
                <a:cs typeface="Arial" panose="020B0604020202020204" pitchFamily="34" charset="0"/>
              </a:rPr>
              <a:t>6.- AUDIENCIAS PÚBLICAS</a:t>
            </a:r>
          </a:p>
        </p:txBody>
      </p:sp>
      <p:sp>
        <p:nvSpPr>
          <p:cNvPr id="4" name="Marcador de contenido 2">
            <a:extLst>
              <a:ext uri="{FF2B5EF4-FFF2-40B4-BE49-F238E27FC236}">
                <a16:creationId xmlns:a16="http://schemas.microsoft.com/office/drawing/2014/main" id="{5AA38EF7-B2F2-4E8B-B650-18D8C10B7792}"/>
              </a:ext>
            </a:extLst>
          </p:cNvPr>
          <p:cNvSpPr>
            <a:spLocks noGrp="1"/>
          </p:cNvSpPr>
          <p:nvPr>
            <p:ph idx="1"/>
          </p:nvPr>
        </p:nvSpPr>
        <p:spPr>
          <a:xfrm>
            <a:off x="859972" y="1447800"/>
            <a:ext cx="7424056" cy="3767670"/>
          </a:xfrm>
        </p:spPr>
        <p:txBody>
          <a:bodyPr>
            <a:normAutofit/>
          </a:bodyPr>
          <a:lstStyle/>
          <a:p>
            <a:pPr algn="just"/>
            <a:r>
              <a:rPr lang="es-MX" sz="2200" dirty="0">
                <a:latin typeface="Arial" panose="020B0604020202020204" pitchFamily="34" charset="0"/>
                <a:cs typeface="Arial" panose="020B0604020202020204" pitchFamily="34" charset="0"/>
              </a:rPr>
              <a:t>Son un mecanismo mediante el cual el Alcalde y el Concejo Municipal darán cuenta y deliberarán junto con la ciudadanía, materias que estime de interés la comunidad por medio de una solicitud escrita. </a:t>
            </a:r>
          </a:p>
          <a:p>
            <a:pPr algn="just"/>
            <a:r>
              <a:rPr lang="es-MX" sz="2200" dirty="0">
                <a:latin typeface="Arial" panose="020B0604020202020204" pitchFamily="34" charset="0"/>
                <a:cs typeface="Arial" panose="020B0604020202020204" pitchFamily="34" charset="0"/>
              </a:rPr>
              <a:t>Estarán consignadas en su Ordenanza de Participación Ciudadana, como uno de  los distintos mecanismos o instrumentos de participación para su territorio</a:t>
            </a:r>
          </a:p>
        </p:txBody>
      </p:sp>
      <p:pic>
        <p:nvPicPr>
          <p:cNvPr id="3" name="Imagen 2">
            <a:extLst>
              <a:ext uri="{FF2B5EF4-FFF2-40B4-BE49-F238E27FC236}">
                <a16:creationId xmlns:a16="http://schemas.microsoft.com/office/drawing/2014/main" id="{C7028506-C05B-4216-8225-F0444D1E617B}"/>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2174006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84875-C20A-47DA-872D-BAB58FC5DCC1}"/>
              </a:ext>
            </a:extLst>
          </p:cNvPr>
          <p:cNvSpPr>
            <a:spLocks noGrp="1"/>
          </p:cNvSpPr>
          <p:nvPr>
            <p:ph type="title"/>
          </p:nvPr>
        </p:nvSpPr>
        <p:spPr>
          <a:xfrm>
            <a:off x="841311" y="0"/>
            <a:ext cx="7892142" cy="1524000"/>
          </a:xfrm>
        </p:spPr>
        <p:txBody>
          <a:bodyPr>
            <a:normAutofit/>
          </a:bodyPr>
          <a:lstStyle/>
          <a:p>
            <a:pPr algn="ctr"/>
            <a:r>
              <a:rPr lang="es-MX" sz="2400" b="1" dirty="0">
                <a:latin typeface="Arial" panose="020B0604020202020204" pitchFamily="34" charset="0"/>
                <a:cs typeface="Arial" panose="020B0604020202020204" pitchFamily="34" charset="0"/>
              </a:rPr>
              <a:t>7.- OFICINAS DE INFORMACIÓN, RECLAMOS Y SUGERENCIAS.(OIRS)</a:t>
            </a:r>
            <a:br>
              <a:rPr lang="es-MX" sz="2400" b="1"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71DE97A1-5568-41FC-A37F-6D5578F30F13}"/>
              </a:ext>
            </a:extLst>
          </p:cNvPr>
          <p:cNvSpPr>
            <a:spLocks noGrp="1"/>
          </p:cNvSpPr>
          <p:nvPr>
            <p:ph idx="1"/>
          </p:nvPr>
        </p:nvSpPr>
        <p:spPr>
          <a:xfrm>
            <a:off x="466532" y="1719943"/>
            <a:ext cx="8060092" cy="3767670"/>
          </a:xfrm>
        </p:spPr>
        <p:txBody>
          <a:bodyPr>
            <a:normAutofit/>
          </a:bodyPr>
          <a:lstStyle/>
          <a:p>
            <a:pPr algn="just"/>
            <a:r>
              <a:rPr lang="es-MX" sz="2200" dirty="0">
                <a:latin typeface="Arial" panose="020B0604020202020204" pitchFamily="34" charset="0"/>
                <a:cs typeface="Arial" panose="020B0604020202020204" pitchFamily="34" charset="0"/>
              </a:rPr>
              <a:t>La municipalidad deberá habilitar y mantener en funcionamiento una   Oficina de Informaciones, Reclamos y Sugerencias abierta a la comunidad. </a:t>
            </a:r>
          </a:p>
          <a:p>
            <a:pPr algn="just"/>
            <a:r>
              <a:rPr lang="es-MX" sz="2200" dirty="0">
                <a:latin typeface="Arial" panose="020B0604020202020204" pitchFamily="34" charset="0"/>
                <a:cs typeface="Arial" panose="020B0604020202020204" pitchFamily="34" charset="0"/>
              </a:rPr>
              <a:t>La ordenanza de participación establecerá un procedimiento público para el tratamiento de las presentaciones o reclamos, como asimismo los plazos en que el municipio deberá dar respuesta a ellos, los que, en ningún caso, serán superiores a treinta días, de acuerdo a las disposiciones contenidas en la ley </a:t>
            </a:r>
            <a:r>
              <a:rPr lang="es-MX" sz="2200" dirty="0" err="1">
                <a:latin typeface="Arial" panose="020B0604020202020204" pitchFamily="34" charset="0"/>
                <a:cs typeface="Arial" panose="020B0604020202020204" pitchFamily="34" charset="0"/>
              </a:rPr>
              <a:t>Nº</a:t>
            </a:r>
            <a:r>
              <a:rPr lang="es-MX" sz="2200" dirty="0">
                <a:latin typeface="Arial" panose="020B0604020202020204" pitchFamily="34" charset="0"/>
                <a:cs typeface="Arial" panose="020B0604020202020204" pitchFamily="34" charset="0"/>
              </a:rPr>
              <a:t> 19.880</a:t>
            </a:r>
          </a:p>
          <a:p>
            <a:pPr algn="just"/>
            <a:endParaRPr lang="es-CL" sz="22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F2BCCF2-A9A2-446C-9E0B-4C01524E1115}"/>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420044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32EDD-3154-46D9-BA0C-DB0981E87F60}"/>
              </a:ext>
            </a:extLst>
          </p:cNvPr>
          <p:cNvSpPr>
            <a:spLocks noGrp="1"/>
          </p:cNvSpPr>
          <p:nvPr>
            <p:ph type="title"/>
          </p:nvPr>
        </p:nvSpPr>
        <p:spPr>
          <a:xfrm>
            <a:off x="1503807" y="255379"/>
            <a:ext cx="6554867" cy="1524000"/>
          </a:xfrm>
        </p:spPr>
        <p:txBody>
          <a:bodyPr>
            <a:normAutofit/>
          </a:bodyPr>
          <a:lstStyle/>
          <a:p>
            <a:r>
              <a:rPr lang="es-CL" sz="2400" b="1" dirty="0">
                <a:latin typeface="Arial" panose="020B0604020202020204" pitchFamily="34" charset="0"/>
                <a:cs typeface="Arial" panose="020B0604020202020204" pitchFamily="34" charset="0"/>
              </a:rPr>
              <a:t>8.- LOS PLEBISCITOS COMUNALES</a:t>
            </a:r>
            <a:br>
              <a:rPr lang="es-CL" sz="2400" b="1" dirty="0">
                <a:latin typeface="Arial" panose="020B0604020202020204" pitchFamily="34" charset="0"/>
                <a:cs typeface="Arial" panose="020B0604020202020204" pitchFamily="34" charset="0"/>
              </a:rPr>
            </a:br>
            <a:endParaRPr lang="es-CL" sz="24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285E7EDF-D16D-4527-BF02-7F82A0154113}"/>
              </a:ext>
            </a:extLst>
          </p:cNvPr>
          <p:cNvSpPr>
            <a:spLocks noGrp="1"/>
          </p:cNvSpPr>
          <p:nvPr>
            <p:ph idx="1"/>
          </p:nvPr>
        </p:nvSpPr>
        <p:spPr>
          <a:xfrm>
            <a:off x="999932" y="2072951"/>
            <a:ext cx="6554867" cy="3767670"/>
          </a:xfrm>
        </p:spPr>
        <p:txBody>
          <a:bodyPr>
            <a:normAutofit/>
          </a:bodyPr>
          <a:lstStyle/>
          <a:p>
            <a:pPr marL="0" indent="0" algn="just">
              <a:buNone/>
            </a:pPr>
            <a:r>
              <a:rPr lang="es-MX" sz="2200" dirty="0">
                <a:latin typeface="Arial" panose="020B0604020202020204" pitchFamily="34" charset="0"/>
                <a:cs typeface="Arial" panose="020B0604020202020204" pitchFamily="34" charset="0"/>
              </a:rPr>
              <a:t>El Alcalde, con </a:t>
            </a:r>
            <a:r>
              <a:rPr lang="es-MX" sz="2200" b="1" dirty="0">
                <a:latin typeface="Arial" panose="020B0604020202020204" pitchFamily="34" charset="0"/>
                <a:cs typeface="Arial" panose="020B0604020202020204" pitchFamily="34" charset="0"/>
              </a:rPr>
              <a:t>acuerdo del Concejo Municipal </a:t>
            </a:r>
            <a:r>
              <a:rPr lang="es-MX" sz="2200" dirty="0">
                <a:latin typeface="Arial" panose="020B0604020202020204" pitchFamily="34" charset="0"/>
                <a:cs typeface="Arial" panose="020B0604020202020204" pitchFamily="34" charset="0"/>
              </a:rPr>
              <a:t>, a requerimiento de los dos tercios de este y a solicitud de dos tercios de los integrantes en ejercicio del Consejo Comunal de Organizaciones de la Sociedad Civil, ratificada por los dos tercios de los concejales en ejercicio, o por iniciativa de los ciudadanos habilitados para votar en la comuna, podrán requerir de la ejecución de un Plebiscito Comunal. </a:t>
            </a:r>
            <a:endParaRPr lang="es-CL" sz="2200" dirty="0">
              <a:latin typeface="Arial" panose="020B0604020202020204" pitchFamily="34" charset="0"/>
              <a:cs typeface="Arial" panose="020B0604020202020204" pitchFamily="34" charset="0"/>
            </a:endParaRPr>
          </a:p>
          <a:p>
            <a:pPr algn="just"/>
            <a:endParaRPr lang="es-CL" sz="22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ED1C1848-3DFF-42D7-B1E1-6A002B3B895F}"/>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2405558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6EAFA-F461-49CC-B185-0091E6D071AF}"/>
              </a:ext>
            </a:extLst>
          </p:cNvPr>
          <p:cNvSpPr>
            <a:spLocks noGrp="1"/>
          </p:cNvSpPr>
          <p:nvPr>
            <p:ph type="title"/>
          </p:nvPr>
        </p:nvSpPr>
        <p:spPr>
          <a:xfrm>
            <a:off x="1401148" y="95250"/>
            <a:ext cx="6554867" cy="1524000"/>
          </a:xfrm>
        </p:spPr>
        <p:txBody>
          <a:bodyPr>
            <a:normAutofit/>
          </a:bodyPr>
          <a:lstStyle/>
          <a:p>
            <a:pPr algn="ctr"/>
            <a:r>
              <a:rPr lang="es-MX" sz="2400" b="1" dirty="0">
                <a:latin typeface="Arial" panose="020B0604020202020204" pitchFamily="34" charset="0"/>
                <a:cs typeface="Arial" panose="020B0604020202020204" pitchFamily="34" charset="0"/>
              </a:rPr>
              <a:t>QUE MATERIAS SE PODRÍAN PLEBISCITAR:</a:t>
            </a:r>
            <a:br>
              <a:rPr lang="es-MX" sz="2400" b="1" dirty="0">
                <a:latin typeface="Arial" panose="020B0604020202020204" pitchFamily="34" charset="0"/>
                <a:cs typeface="Arial" panose="020B0604020202020204" pitchFamily="34" charset="0"/>
              </a:rPr>
            </a:br>
            <a:endParaRPr lang="es-CL" sz="24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F78C7E48-2EE7-4522-BC32-CC237FFAEE37}"/>
              </a:ext>
            </a:extLst>
          </p:cNvPr>
          <p:cNvSpPr>
            <a:spLocks noGrp="1"/>
          </p:cNvSpPr>
          <p:nvPr>
            <p:ph idx="1"/>
          </p:nvPr>
        </p:nvSpPr>
        <p:spPr>
          <a:xfrm>
            <a:off x="803989" y="1429139"/>
            <a:ext cx="7770844" cy="3767670"/>
          </a:xfrm>
        </p:spPr>
        <p:txBody>
          <a:bodyPr>
            <a:normAutofit/>
          </a:bodyPr>
          <a:lstStyle/>
          <a:p>
            <a:pPr algn="just"/>
            <a:r>
              <a:rPr lang="es-MX" sz="2200" dirty="0">
                <a:latin typeface="Arial" panose="020B0604020202020204" pitchFamily="34" charset="0"/>
                <a:cs typeface="Arial" panose="020B0604020202020204" pitchFamily="34" charset="0"/>
              </a:rPr>
              <a:t>Inversiones específicas de desarrollo comunal</a:t>
            </a:r>
          </a:p>
          <a:p>
            <a:pPr algn="just"/>
            <a:r>
              <a:rPr lang="es-MX" sz="2200" dirty="0">
                <a:latin typeface="Arial" panose="020B0604020202020204" pitchFamily="34" charset="0"/>
                <a:cs typeface="Arial" panose="020B0604020202020204" pitchFamily="34" charset="0"/>
              </a:rPr>
              <a:t>Aprobación o modificación del plan comunal de desarrollo, </a:t>
            </a:r>
          </a:p>
          <a:p>
            <a:pPr algn="just"/>
            <a:r>
              <a:rPr lang="es-MX" sz="2200" dirty="0">
                <a:latin typeface="Arial" panose="020B0604020202020204" pitchFamily="34" charset="0"/>
                <a:cs typeface="Arial" panose="020B0604020202020204" pitchFamily="34" charset="0"/>
              </a:rPr>
              <a:t>Modificación del plan regulador </a:t>
            </a:r>
          </a:p>
          <a:p>
            <a:pPr algn="just"/>
            <a:r>
              <a:rPr lang="es-MX" sz="2200" dirty="0">
                <a:latin typeface="Arial" panose="020B0604020202020204" pitchFamily="34" charset="0"/>
                <a:cs typeface="Arial" panose="020B0604020202020204" pitchFamily="34" charset="0"/>
              </a:rPr>
              <a:t>Otras materias de interés para la comunidad local, siempre que sean propias de la esfera de competencia municipal.</a:t>
            </a:r>
            <a:endParaRPr lang="es-CL"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68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4566" y="95250"/>
            <a:ext cx="6554867" cy="1524000"/>
          </a:xfrm>
        </p:spPr>
        <p:txBody>
          <a:bodyPr>
            <a:normAutofit/>
          </a:bodyPr>
          <a:lstStyle/>
          <a:p>
            <a:pPr algn="ctr"/>
            <a:r>
              <a:rPr lang="es-CL" sz="2400" b="1" dirty="0">
                <a:latin typeface="Arial" panose="020B0604020202020204" pitchFamily="34" charset="0"/>
                <a:cs typeface="Arial" panose="020B0604020202020204" pitchFamily="34" charset="0"/>
              </a:rPr>
              <a:t>9.- CONSULTA POPULAR NO VINCULANTE:</a:t>
            </a:r>
            <a:br>
              <a:rPr lang="es-CL" sz="2400" b="1"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242596" y="1619250"/>
            <a:ext cx="8220269" cy="3767670"/>
          </a:xfrm>
        </p:spPr>
        <p:txBody>
          <a:bodyPr>
            <a:normAutofit fontScale="92500" lnSpcReduction="10000"/>
          </a:bodyPr>
          <a:lstStyle/>
          <a:p>
            <a:pPr algn="just"/>
            <a:r>
              <a:rPr lang="es-CL" sz="2200" dirty="0">
                <a:latin typeface="Arial" panose="020B0604020202020204" pitchFamily="34" charset="0"/>
                <a:cs typeface="Arial" panose="020B0604020202020204" pitchFamily="34" charset="0"/>
              </a:rPr>
              <a:t>Acto cívico por el cual los ciudadanos que pertenecen a un determinado Municipio, emiten su opinión o parecer a la autoridad municipal, sobre la forma o manera en que se debe resolver una materia concreta sometida a su conocimiento”</a:t>
            </a:r>
          </a:p>
          <a:p>
            <a:pPr algn="just"/>
            <a:r>
              <a:rPr lang="es-CL" sz="2200" dirty="0">
                <a:latin typeface="Arial" panose="020B0604020202020204" pitchFamily="34" charset="0"/>
                <a:cs typeface="Arial" panose="020B0604020202020204" pitchFamily="34" charset="0"/>
              </a:rPr>
              <a:t>La consulta municipal tiene el carácter de no vinculante, esto es, su resultado </a:t>
            </a:r>
            <a:r>
              <a:rPr lang="es-CL" sz="2200" b="1" dirty="0">
                <a:latin typeface="Arial" panose="020B0604020202020204" pitchFamily="34" charset="0"/>
                <a:cs typeface="Arial" panose="020B0604020202020204" pitchFamily="34" charset="0"/>
              </a:rPr>
              <a:t>no genera obligación </a:t>
            </a:r>
            <a:r>
              <a:rPr lang="es-CL" sz="2200" dirty="0">
                <a:latin typeface="Arial" panose="020B0604020202020204" pitchFamily="34" charset="0"/>
                <a:cs typeface="Arial" panose="020B0604020202020204" pitchFamily="34" charset="0"/>
              </a:rPr>
              <a:t>de acatamiento para la autoridad, teniendo, por tanto, un carácter meramente consultivo o  ilustrativo del querer de la ciudadanía.</a:t>
            </a:r>
          </a:p>
          <a:p>
            <a:pPr algn="just"/>
            <a:r>
              <a:rPr lang="es-CL" sz="2200" b="1" dirty="0">
                <a:latin typeface="Arial" panose="020B0604020202020204" pitchFamily="34" charset="0"/>
                <a:cs typeface="Arial" panose="020B0604020202020204" pitchFamily="34" charset="0"/>
              </a:rPr>
              <a:t> </a:t>
            </a:r>
            <a:r>
              <a:rPr lang="es-CL" sz="2200" dirty="0">
                <a:latin typeface="Arial" panose="020B0604020202020204" pitchFamily="34" charset="0"/>
                <a:cs typeface="Arial" panose="020B0604020202020204" pitchFamily="34" charset="0"/>
              </a:rPr>
              <a:t>A la fecha  no existe una regulación legal que se establezca  los requisitos y procedimientos respecto de las consultas no vinculantes.</a:t>
            </a:r>
          </a:p>
          <a:p>
            <a:pPr algn="just"/>
            <a:r>
              <a:rPr lang="es-CL" sz="2200" dirty="0">
                <a:latin typeface="Arial" panose="020B0604020202020204" pitchFamily="34" charset="0"/>
                <a:cs typeface="Arial" panose="020B0604020202020204" pitchFamily="34" charset="0"/>
              </a:rPr>
              <a:t>La Contraloría General de la República plantea  que la ausencia de regulación legal impide la convocatoria y celebración de consultas no vinculantes. </a:t>
            </a:r>
          </a:p>
          <a:p>
            <a:pPr algn="just"/>
            <a:endParaRPr lang="es-CL" sz="2200" b="1"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E6581ADF-6F52-449D-BBA3-6DFB43B6E0D8}"/>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1350733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255340-DA93-47D5-B7EF-E84F8845FC07}"/>
              </a:ext>
            </a:extLst>
          </p:cNvPr>
          <p:cNvSpPr>
            <a:spLocks noGrp="1"/>
          </p:cNvSpPr>
          <p:nvPr>
            <p:ph type="ctrTitle"/>
          </p:nvPr>
        </p:nvSpPr>
        <p:spPr>
          <a:xfrm>
            <a:off x="685800" y="951724"/>
            <a:ext cx="7772400" cy="1139987"/>
          </a:xfrm>
        </p:spPr>
        <p:txBody>
          <a:bodyPr>
            <a:normAutofit/>
          </a:bodyPr>
          <a:lstStyle/>
          <a:p>
            <a:r>
              <a:rPr lang="es-CL" sz="3200" b="1" dirty="0">
                <a:solidFill>
                  <a:srgbClr val="0070C0"/>
                </a:solidFill>
                <a:latin typeface="Arial" panose="020B0604020202020204" pitchFamily="34" charset="0"/>
                <a:cs typeface="Arial" panose="020B0604020202020204" pitchFamily="34" charset="0"/>
              </a:rPr>
              <a:t>PARTICIPACIÓN EN EDUCACIÓN</a:t>
            </a:r>
          </a:p>
        </p:txBody>
      </p:sp>
      <p:pic>
        <p:nvPicPr>
          <p:cNvPr id="5" name="Imagen 4" descr="Imagen que contiene interior, imágenes prediseñadas&#10;&#10;Descripción generada automáticamente">
            <a:extLst>
              <a:ext uri="{FF2B5EF4-FFF2-40B4-BE49-F238E27FC236}">
                <a16:creationId xmlns:a16="http://schemas.microsoft.com/office/drawing/2014/main" id="{EBD1AEA0-D634-47A4-B13A-75C7F2C6C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239" y="3094961"/>
            <a:ext cx="5373628" cy="2669916"/>
          </a:xfrm>
          <a:prstGeom prst="rect">
            <a:avLst/>
          </a:prstGeom>
        </p:spPr>
      </p:pic>
    </p:spTree>
    <p:extLst>
      <p:ext uri="{BB962C8B-B14F-4D97-AF65-F5344CB8AC3E}">
        <p14:creationId xmlns:p14="http://schemas.microsoft.com/office/powerpoint/2010/main" val="738155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7D2DC0-BF14-4CE1-A7F8-301395D9B79F}"/>
              </a:ext>
            </a:extLst>
          </p:cNvPr>
          <p:cNvSpPr>
            <a:spLocks noGrp="1"/>
          </p:cNvSpPr>
          <p:nvPr>
            <p:ph idx="1"/>
          </p:nvPr>
        </p:nvSpPr>
        <p:spPr>
          <a:xfrm>
            <a:off x="677247" y="1354493"/>
            <a:ext cx="7789505" cy="3767670"/>
          </a:xfrm>
        </p:spPr>
        <p:txBody>
          <a:bodyPr>
            <a:normAutofit/>
          </a:bodyPr>
          <a:lstStyle/>
          <a:p>
            <a:pPr marL="0" indent="0" algn="just">
              <a:buNone/>
            </a:pPr>
            <a:r>
              <a:rPr lang="es-MX" sz="2200" b="1" dirty="0">
                <a:latin typeface="Arial" panose="020B0604020202020204" pitchFamily="34" charset="0"/>
                <a:cs typeface="Arial" panose="020B0604020202020204" pitchFamily="34" charset="0"/>
              </a:rPr>
              <a:t>Participación en los espacios educativos</a:t>
            </a:r>
            <a:r>
              <a:rPr lang="es-MX" sz="2200" dirty="0">
                <a:latin typeface="Arial" panose="020B0604020202020204" pitchFamily="34" charset="0"/>
                <a:cs typeface="Arial" panose="020B0604020202020204" pitchFamily="34" charset="0"/>
              </a:rPr>
              <a:t>:</a:t>
            </a:r>
          </a:p>
          <a:p>
            <a:pPr algn="just"/>
            <a:r>
              <a:rPr lang="es-MX" sz="2200" dirty="0">
                <a:latin typeface="Arial" panose="020B0604020202020204" pitchFamily="34" charset="0"/>
                <a:cs typeface="Arial" panose="020B0604020202020204" pitchFamily="34" charset="0"/>
              </a:rPr>
              <a:t>La actual Reforma Educacional ha impulsado un conjunto de políticas educativas dentro de los  propósitos destaca el derecho a las personas a participar.</a:t>
            </a:r>
          </a:p>
          <a:p>
            <a:pPr algn="just"/>
            <a:r>
              <a:rPr lang="es-MX" sz="2200" dirty="0">
                <a:latin typeface="Arial" panose="020B0604020202020204" pitchFamily="34" charset="0"/>
                <a:cs typeface="Arial" panose="020B0604020202020204" pitchFamily="34" charset="0"/>
              </a:rPr>
              <a:t>Por tanto la participación ciudadana se encuentra en la base de los procesos formativos del Ministerio de Educación.</a:t>
            </a:r>
            <a:endParaRPr lang="es-CL" sz="22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671A616A-3D72-4BCF-B0B1-A7177B7F36DD}"/>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141277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B4203-877C-42A8-AB66-05279167F0A6}"/>
              </a:ext>
            </a:extLst>
          </p:cNvPr>
          <p:cNvSpPr>
            <a:spLocks noGrp="1"/>
          </p:cNvSpPr>
          <p:nvPr>
            <p:ph type="title"/>
          </p:nvPr>
        </p:nvSpPr>
        <p:spPr>
          <a:xfrm>
            <a:off x="524071" y="561441"/>
            <a:ext cx="7886700" cy="1081089"/>
          </a:xfrm>
        </p:spPr>
        <p:txBody>
          <a:bodyPr>
            <a:normAutofit/>
          </a:bodyPr>
          <a:lstStyle/>
          <a:p>
            <a:r>
              <a:rPr lang="es-CL" sz="2400" b="1" dirty="0">
                <a:latin typeface="Arial" panose="020B0604020202020204" pitchFamily="34" charset="0"/>
                <a:cs typeface="Arial" panose="020B0604020202020204" pitchFamily="34" charset="0"/>
              </a:rPr>
              <a:t>1.- </a:t>
            </a:r>
            <a:r>
              <a:rPr lang="es-MX" sz="2400" b="1" dirty="0">
                <a:latin typeface="Arial" panose="020B0604020202020204" pitchFamily="34" charset="0"/>
                <a:cs typeface="Arial" panose="020B0604020202020204" pitchFamily="34" charset="0"/>
              </a:rPr>
              <a:t>EL AULA: PRIMER ESPACIO DE PARTICIPACIÓN</a:t>
            </a:r>
            <a:br>
              <a:rPr lang="es-MX" sz="2400" b="1" dirty="0">
                <a:latin typeface="Arial" panose="020B0604020202020204" pitchFamily="34" charset="0"/>
                <a:cs typeface="Arial" panose="020B0604020202020204" pitchFamily="34" charset="0"/>
              </a:rPr>
            </a:br>
            <a:endParaRPr lang="es-CL" sz="2400" dirty="0"/>
          </a:p>
        </p:txBody>
      </p:sp>
      <p:sp>
        <p:nvSpPr>
          <p:cNvPr id="3" name="Marcador de contenido 2">
            <a:extLst>
              <a:ext uri="{FF2B5EF4-FFF2-40B4-BE49-F238E27FC236}">
                <a16:creationId xmlns:a16="http://schemas.microsoft.com/office/drawing/2014/main" id="{6C219974-A215-483F-BEF2-38CDAE8EEEA2}"/>
              </a:ext>
            </a:extLst>
          </p:cNvPr>
          <p:cNvSpPr>
            <a:spLocks noGrp="1"/>
          </p:cNvSpPr>
          <p:nvPr>
            <p:ph idx="1"/>
          </p:nvPr>
        </p:nvSpPr>
        <p:spPr>
          <a:xfrm>
            <a:off x="524071" y="1447800"/>
            <a:ext cx="7886700" cy="3767670"/>
          </a:xfrm>
        </p:spPr>
        <p:txBody>
          <a:bodyPr>
            <a:normAutofit/>
          </a:bodyPr>
          <a:lstStyle/>
          <a:p>
            <a:pPr marL="0" indent="0" algn="just">
              <a:buNone/>
            </a:pPr>
            <a:r>
              <a:rPr lang="es-MX" sz="2200" dirty="0">
                <a:latin typeface="Arial" panose="020B0604020202020204" pitchFamily="34" charset="0"/>
                <a:cs typeface="Arial" panose="020B0604020202020204" pitchFamily="34" charset="0"/>
              </a:rPr>
              <a:t>Uno de los espacios más importantes de participación es el aula, dado que es en ella donde estudiantes y docentes interaccionan diariamente a través de los procesos de enseñanza y de aprendizaje. </a:t>
            </a:r>
          </a:p>
          <a:p>
            <a:pPr marL="0" indent="0" algn="just">
              <a:buNone/>
            </a:pPr>
            <a:r>
              <a:rPr lang="es-MX" sz="2200" dirty="0">
                <a:latin typeface="Arial" panose="020B0604020202020204" pitchFamily="34" charset="0"/>
                <a:cs typeface="Arial" panose="020B0604020202020204" pitchFamily="34" charset="0"/>
              </a:rPr>
              <a:t>En la interacción cotidiana en el aula podemos incorporar ambientes más participativos, basados en el diálogo y en el razonamiento, a través de una pedagogía cercana, que genera confianza y en que la mediación de las y los docentes privilegie actividades que permitan ejercer la ciudadanía.</a:t>
            </a:r>
            <a:endParaRPr lang="es-CL" sz="2200" dirty="0">
              <a:latin typeface="Arial" panose="020B0604020202020204" pitchFamily="34" charset="0"/>
              <a:cs typeface="Arial" panose="020B0604020202020204" pitchFamily="34" charset="0"/>
            </a:endParaRPr>
          </a:p>
          <a:p>
            <a:pPr marL="0" indent="0" algn="just">
              <a:buNone/>
            </a:pPr>
            <a:endParaRPr lang="es-CL" sz="22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561D0764-97FA-4F2C-8DAB-20A5B592F243}"/>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374207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26668" y="548640"/>
            <a:ext cx="6358795" cy="5754324"/>
          </a:xfrm>
          <a:prstGeom prst="rect">
            <a:avLst/>
          </a:prstGeom>
        </p:spPr>
      </p:pic>
    </p:spTree>
    <p:extLst>
      <p:ext uri="{BB962C8B-B14F-4D97-AF65-F5344CB8AC3E}">
        <p14:creationId xmlns:p14="http://schemas.microsoft.com/office/powerpoint/2010/main" val="1401559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EE55C-2E9D-4BF6-B3C7-80F3993F7C19}"/>
              </a:ext>
            </a:extLst>
          </p:cNvPr>
          <p:cNvSpPr>
            <a:spLocks noGrp="1"/>
          </p:cNvSpPr>
          <p:nvPr>
            <p:ph type="title"/>
          </p:nvPr>
        </p:nvSpPr>
        <p:spPr>
          <a:xfrm>
            <a:off x="1294566" y="231710"/>
            <a:ext cx="6554867" cy="1524000"/>
          </a:xfrm>
        </p:spPr>
        <p:txBody>
          <a:bodyPr>
            <a:normAutofit/>
          </a:bodyPr>
          <a:lstStyle/>
          <a:p>
            <a:pPr algn="ctr"/>
            <a:r>
              <a:rPr lang="es-CL" sz="2400" b="1" dirty="0">
                <a:latin typeface="Arial" panose="020B0604020202020204" pitchFamily="34" charset="0"/>
                <a:cs typeface="Arial" panose="020B0604020202020204" pitchFamily="34" charset="0"/>
              </a:rPr>
              <a:t>2.- EL CONSEJO ESCOLAR</a:t>
            </a:r>
            <a:br>
              <a:rPr lang="es-CL" sz="2400" b="1"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BE55C297-9E0E-44C3-966F-520631B01D3C}"/>
              </a:ext>
            </a:extLst>
          </p:cNvPr>
          <p:cNvSpPr>
            <a:spLocks noGrp="1"/>
          </p:cNvSpPr>
          <p:nvPr>
            <p:ph idx="1"/>
          </p:nvPr>
        </p:nvSpPr>
        <p:spPr>
          <a:xfrm>
            <a:off x="938503" y="1755710"/>
            <a:ext cx="7468379" cy="3767670"/>
          </a:xfrm>
        </p:spPr>
        <p:txBody>
          <a:bodyPr>
            <a:noAutofit/>
          </a:bodyPr>
          <a:lstStyle/>
          <a:p>
            <a:pPr algn="just"/>
            <a:r>
              <a:rPr lang="es-MX" sz="2200" dirty="0">
                <a:latin typeface="Arial" panose="020B0604020202020204" pitchFamily="34" charset="0"/>
                <a:cs typeface="Arial" panose="020B0604020202020204" pitchFamily="34" charset="0"/>
              </a:rPr>
              <a:t>El Consejo Escolar (CE), es la principal instancia para el desarrollo de la democracia y la participación en la organización educativa. </a:t>
            </a:r>
          </a:p>
          <a:p>
            <a:pPr algn="just"/>
            <a:r>
              <a:rPr lang="es-MX" sz="2200" dirty="0">
                <a:latin typeface="Arial" panose="020B0604020202020204" pitchFamily="34" charset="0"/>
                <a:cs typeface="Arial" panose="020B0604020202020204" pitchFamily="34" charset="0"/>
              </a:rPr>
              <a:t>En este espacio es posible que tanto la o el sostenedor, como el director o directora, compartan las decisiones sobre la marcha general de la institución o incorporen innovaciones en los distintos ámbitos de la gestión que surgen con las y los otros actores involucrados.</a:t>
            </a:r>
            <a:endParaRPr lang="es-CL" sz="22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1180A686-336F-4B3A-8791-03E7EBC56FBC}"/>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695474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B85F61-612B-4270-8A19-381B9F1296C4}"/>
              </a:ext>
            </a:extLst>
          </p:cNvPr>
          <p:cNvSpPr>
            <a:spLocks noGrp="1"/>
          </p:cNvSpPr>
          <p:nvPr>
            <p:ph type="title"/>
          </p:nvPr>
        </p:nvSpPr>
        <p:spPr>
          <a:xfrm>
            <a:off x="1438471" y="95250"/>
            <a:ext cx="6554867" cy="1524000"/>
          </a:xfrm>
        </p:spPr>
        <p:txBody>
          <a:bodyPr>
            <a:normAutofit/>
          </a:bodyPr>
          <a:lstStyle/>
          <a:p>
            <a:r>
              <a:rPr lang="es-CL" sz="2400" dirty="0">
                <a:latin typeface="Arial" panose="020B0604020202020204" pitchFamily="34" charset="0"/>
                <a:cs typeface="Arial" panose="020B0604020202020204" pitchFamily="34" charset="0"/>
              </a:rPr>
              <a:t>3.- </a:t>
            </a:r>
            <a:r>
              <a:rPr lang="es-MX" sz="2400" dirty="0">
                <a:latin typeface="Arial" panose="020B0604020202020204" pitchFamily="34" charset="0"/>
                <a:cs typeface="Arial" panose="020B0604020202020204" pitchFamily="34" charset="0"/>
              </a:rPr>
              <a:t> </a:t>
            </a:r>
            <a:r>
              <a:rPr lang="es-MX" sz="2400" b="1" dirty="0">
                <a:latin typeface="Arial" panose="020B0604020202020204" pitchFamily="34" charset="0"/>
                <a:cs typeface="Arial" panose="020B0604020202020204" pitchFamily="34" charset="0"/>
              </a:rPr>
              <a:t>EL CONSEJO DE PROFESORES:</a:t>
            </a:r>
            <a:br>
              <a:rPr lang="es-MX" sz="2400" b="1"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B5F0E6F2-8D27-4554-B196-CB55BF5039DD}"/>
              </a:ext>
            </a:extLst>
          </p:cNvPr>
          <p:cNvPicPr>
            <a:picLocks noChangeAspect="1"/>
          </p:cNvPicPr>
          <p:nvPr/>
        </p:nvPicPr>
        <p:blipFill>
          <a:blip r:embed="rId2"/>
          <a:stretch>
            <a:fillRect/>
          </a:stretch>
        </p:blipFill>
        <p:spPr>
          <a:xfrm>
            <a:off x="1342026" y="1381473"/>
            <a:ext cx="6651312" cy="1524132"/>
          </a:xfrm>
          <a:prstGeom prst="rect">
            <a:avLst/>
          </a:prstGeom>
        </p:spPr>
      </p:pic>
      <p:pic>
        <p:nvPicPr>
          <p:cNvPr id="7" name="Imagen 6">
            <a:extLst>
              <a:ext uri="{FF2B5EF4-FFF2-40B4-BE49-F238E27FC236}">
                <a16:creationId xmlns:a16="http://schemas.microsoft.com/office/drawing/2014/main" id="{DCA17A98-E6D2-40BC-BD44-74CD19B15A3D}"/>
              </a:ext>
            </a:extLst>
          </p:cNvPr>
          <p:cNvPicPr>
            <a:picLocks noChangeAspect="1"/>
          </p:cNvPicPr>
          <p:nvPr/>
        </p:nvPicPr>
        <p:blipFill>
          <a:blip r:embed="rId3"/>
          <a:stretch>
            <a:fillRect/>
          </a:stretch>
        </p:blipFill>
        <p:spPr>
          <a:xfrm>
            <a:off x="1292067" y="2666934"/>
            <a:ext cx="6559865" cy="1524132"/>
          </a:xfrm>
          <a:prstGeom prst="rect">
            <a:avLst/>
          </a:prstGeom>
        </p:spPr>
      </p:pic>
      <p:pic>
        <p:nvPicPr>
          <p:cNvPr id="8" name="Imagen 7">
            <a:extLst>
              <a:ext uri="{FF2B5EF4-FFF2-40B4-BE49-F238E27FC236}">
                <a16:creationId xmlns:a16="http://schemas.microsoft.com/office/drawing/2014/main" id="{4D4330FA-F166-4106-A117-C7A441063B3D}"/>
              </a:ext>
            </a:extLst>
          </p:cNvPr>
          <p:cNvPicPr>
            <a:picLocks noChangeAspect="1"/>
          </p:cNvPicPr>
          <p:nvPr/>
        </p:nvPicPr>
        <p:blipFill>
          <a:blip r:embed="rId4"/>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532529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33BCEA-49E7-48D5-8B87-E6F6B7B07CD3}"/>
              </a:ext>
            </a:extLst>
          </p:cNvPr>
          <p:cNvSpPr>
            <a:spLocks noGrp="1"/>
          </p:cNvSpPr>
          <p:nvPr>
            <p:ph type="title"/>
          </p:nvPr>
        </p:nvSpPr>
        <p:spPr/>
        <p:txBody>
          <a:bodyPr>
            <a:normAutofit/>
          </a:bodyPr>
          <a:lstStyle/>
          <a:p>
            <a:pPr algn="ctr"/>
            <a:r>
              <a:rPr lang="es-CL" sz="2800" b="1" dirty="0">
                <a:solidFill>
                  <a:srgbClr val="0070C0"/>
                </a:solidFill>
                <a:latin typeface="Arial" panose="020B0604020202020204" pitchFamily="34" charset="0"/>
                <a:cs typeface="Arial" panose="020B0604020202020204" pitchFamily="34" charset="0"/>
              </a:rPr>
              <a:t>PARTICIPACIÓN EN SALUD</a:t>
            </a:r>
          </a:p>
        </p:txBody>
      </p:sp>
      <p:pic>
        <p:nvPicPr>
          <p:cNvPr id="5" name="Marcador de contenido 4">
            <a:extLst>
              <a:ext uri="{FF2B5EF4-FFF2-40B4-BE49-F238E27FC236}">
                <a16:creationId xmlns:a16="http://schemas.microsoft.com/office/drawing/2014/main" id="{ECA9CABC-B22E-4F41-BD59-14972A4641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6587" y="3182144"/>
            <a:ext cx="2790825" cy="1638300"/>
          </a:xfrm>
          <a:prstGeom prst="rect">
            <a:avLst/>
          </a:prstGeom>
          <a:ln>
            <a:noFill/>
          </a:ln>
          <a:effectLst>
            <a:outerShdw blurRad="292100" dist="139700" dir="2700000" algn="tl" rotWithShape="0">
              <a:srgbClr val="333333">
                <a:alpha val="65000"/>
              </a:srgbClr>
            </a:outerShdw>
          </a:effectLst>
        </p:spPr>
      </p:pic>
      <p:pic>
        <p:nvPicPr>
          <p:cNvPr id="3" name="Imagen 2">
            <a:extLst>
              <a:ext uri="{FF2B5EF4-FFF2-40B4-BE49-F238E27FC236}">
                <a16:creationId xmlns:a16="http://schemas.microsoft.com/office/drawing/2014/main" id="{E6FBFFFB-66E3-4ACA-AFDC-0C8BA2EA38CA}"/>
              </a:ext>
            </a:extLst>
          </p:cNvPr>
          <p:cNvPicPr>
            <a:picLocks noChangeAspect="1"/>
          </p:cNvPicPr>
          <p:nvPr/>
        </p:nvPicPr>
        <p:blipFill>
          <a:blip r:embed="rId3"/>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742514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A0601A9-DACC-453A-98EB-AD19A7F381C7}"/>
              </a:ext>
            </a:extLst>
          </p:cNvPr>
          <p:cNvSpPr>
            <a:spLocks noGrp="1"/>
          </p:cNvSpPr>
          <p:nvPr>
            <p:ph idx="1"/>
          </p:nvPr>
        </p:nvSpPr>
        <p:spPr>
          <a:xfrm>
            <a:off x="628650" y="1358576"/>
            <a:ext cx="7886700" cy="5094612"/>
          </a:xfrm>
        </p:spPr>
        <p:txBody>
          <a:bodyPr>
            <a:normAutofit/>
          </a:bodyPr>
          <a:lstStyle/>
          <a:p>
            <a:pPr algn="just"/>
            <a:r>
              <a:rPr lang="es-MX" sz="2200" dirty="0">
                <a:latin typeface="Arial" panose="020B0604020202020204" pitchFamily="34" charset="0"/>
                <a:cs typeface="Arial" panose="020B0604020202020204" pitchFamily="34" charset="0"/>
              </a:rPr>
              <a:t>La incorporación del enfoque de derechos en las políticas públicas, ha ampliado  el concepto de participación al ejercicio del control sobre la gestión pública, tanto desde el punto de vista de la calidad en  la provisión de servicios como en el uso de los recursos públicos en relación a necesidades y expectativas de la población. </a:t>
            </a:r>
          </a:p>
          <a:p>
            <a:pPr marL="0" indent="0" algn="just">
              <a:buNone/>
            </a:pPr>
            <a:endParaRPr lang="es-MX" sz="2200" dirty="0">
              <a:latin typeface="Arial" panose="020B0604020202020204" pitchFamily="34" charset="0"/>
              <a:cs typeface="Arial" panose="020B0604020202020204" pitchFamily="34" charset="0"/>
            </a:endParaRPr>
          </a:p>
          <a:p>
            <a:pPr algn="just"/>
            <a:r>
              <a:rPr lang="es-MX" sz="2200" dirty="0">
                <a:latin typeface="Arial" panose="020B0604020202020204" pitchFamily="34" charset="0"/>
                <a:cs typeface="Arial" panose="020B0604020202020204" pitchFamily="34" charset="0"/>
              </a:rPr>
              <a:t>Aporta de esta manera, a la identificación de áreas críticas, a la mejoría de la calidad de los servicios y programas sociales, a la mayor pertinencia de las acciones en relación a necesidades y expectativas de la población, y por consiguiente, al aumento de la satisfacción usuaria.</a:t>
            </a:r>
            <a:endParaRPr lang="es-CL" sz="22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079C383B-C70A-4DD1-9232-B9AA5BE46CA2}"/>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2250139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195A9-A614-4E70-9D9B-F5D3C3AD2165}"/>
              </a:ext>
            </a:extLst>
          </p:cNvPr>
          <p:cNvSpPr>
            <a:spLocks noGrp="1"/>
          </p:cNvSpPr>
          <p:nvPr>
            <p:ph type="title"/>
          </p:nvPr>
        </p:nvSpPr>
        <p:spPr>
          <a:xfrm>
            <a:off x="486749" y="-230762"/>
            <a:ext cx="7845489" cy="1524000"/>
          </a:xfrm>
        </p:spPr>
        <p:txBody>
          <a:bodyPr>
            <a:normAutofit/>
          </a:bodyPr>
          <a:lstStyle/>
          <a:p>
            <a:pPr algn="ctr"/>
            <a:r>
              <a:rPr lang="es-CL" sz="2400" b="1" dirty="0">
                <a:solidFill>
                  <a:srgbClr val="0070C0"/>
                </a:solidFill>
                <a:latin typeface="Arial" panose="020B0604020202020204" pitchFamily="34" charset="0"/>
                <a:cs typeface="Arial" panose="020B0604020202020204" pitchFamily="34" charset="0"/>
              </a:rPr>
              <a:t>Mecanismos de participación presentes en salud</a:t>
            </a:r>
            <a:endParaRPr lang="es-CL" sz="2400" dirty="0">
              <a:solidFill>
                <a:srgbClr val="0070C0"/>
              </a:solidFill>
              <a:latin typeface="Arial" panose="020B0604020202020204" pitchFamily="34" charset="0"/>
              <a:cs typeface="Arial" panose="020B0604020202020204" pitchFamily="34" charset="0"/>
            </a:endParaRPr>
          </a:p>
        </p:txBody>
      </p:sp>
      <p:sp>
        <p:nvSpPr>
          <p:cNvPr id="6" name="Marcador de contenido 5">
            <a:extLst>
              <a:ext uri="{FF2B5EF4-FFF2-40B4-BE49-F238E27FC236}">
                <a16:creationId xmlns:a16="http://schemas.microsoft.com/office/drawing/2014/main" id="{7B9F29BA-F66C-4C17-BF59-2207926A66CA}"/>
              </a:ext>
            </a:extLst>
          </p:cNvPr>
          <p:cNvSpPr>
            <a:spLocks noGrp="1"/>
          </p:cNvSpPr>
          <p:nvPr>
            <p:ph idx="1"/>
          </p:nvPr>
        </p:nvSpPr>
        <p:spPr>
          <a:xfrm>
            <a:off x="309467" y="1545165"/>
            <a:ext cx="6554867" cy="3767670"/>
          </a:xfrm>
        </p:spPr>
        <p:txBody>
          <a:bodyPr>
            <a:noAutofit/>
          </a:bodyPr>
          <a:lstStyle/>
          <a:p>
            <a:pPr marL="457200" indent="-457200">
              <a:buAutoNum type="arabicPeriod"/>
            </a:pPr>
            <a:r>
              <a:rPr lang="es-CL" dirty="0">
                <a:latin typeface="Arial" panose="020B0604020202020204" pitchFamily="34" charset="0"/>
                <a:cs typeface="Arial" panose="020B0604020202020204" pitchFamily="34" charset="0"/>
              </a:rPr>
              <a:t>Diagnósticos Participativos</a:t>
            </a:r>
          </a:p>
          <a:p>
            <a:pPr marL="457200" indent="-457200">
              <a:buAutoNum type="arabicPeriod"/>
            </a:pPr>
            <a:r>
              <a:rPr lang="es-CL" dirty="0">
                <a:latin typeface="Arial" panose="020B0604020202020204" pitchFamily="34" charset="0"/>
                <a:cs typeface="Arial" panose="020B0604020202020204" pitchFamily="34" charset="0"/>
              </a:rPr>
              <a:t>Cuentas Públicas participativas</a:t>
            </a:r>
          </a:p>
          <a:p>
            <a:pPr marL="457200" indent="-457200">
              <a:buAutoNum type="arabicPeriod"/>
            </a:pPr>
            <a:r>
              <a:rPr lang="es-CL" dirty="0">
                <a:latin typeface="Arial" panose="020B0604020202020204" pitchFamily="34" charset="0"/>
                <a:cs typeface="Arial" panose="020B0604020202020204" pitchFamily="34" charset="0"/>
              </a:rPr>
              <a:t>Consejos de la Sociedad Civil</a:t>
            </a:r>
          </a:p>
          <a:p>
            <a:pPr marL="457200" indent="-457200">
              <a:buAutoNum type="arabicPeriod"/>
            </a:pPr>
            <a:r>
              <a:rPr lang="es-CL" dirty="0">
                <a:latin typeface="Arial" panose="020B0604020202020204" pitchFamily="34" charset="0"/>
                <a:cs typeface="Arial" panose="020B0604020202020204" pitchFamily="34" charset="0"/>
              </a:rPr>
              <a:t>Acceso a la información pública</a:t>
            </a:r>
          </a:p>
          <a:p>
            <a:pPr marL="457200" indent="-457200">
              <a:buAutoNum type="arabicPeriod"/>
            </a:pPr>
            <a:r>
              <a:rPr lang="es-CL" dirty="0">
                <a:latin typeface="Arial" panose="020B0604020202020204" pitchFamily="34" charset="0"/>
                <a:cs typeface="Arial" panose="020B0604020202020204" pitchFamily="34" charset="0"/>
              </a:rPr>
              <a:t>Presupuesto participativo</a:t>
            </a:r>
          </a:p>
          <a:p>
            <a:pPr marL="457200" indent="-457200">
              <a:buAutoNum type="arabicPeriod"/>
            </a:pPr>
            <a:r>
              <a:rPr lang="es-CL" dirty="0">
                <a:latin typeface="Arial" panose="020B0604020202020204" pitchFamily="34" charset="0"/>
                <a:cs typeface="Arial" panose="020B0604020202020204" pitchFamily="34" charset="0"/>
              </a:rPr>
              <a:t>Consulta Ciudadana</a:t>
            </a:r>
          </a:p>
          <a:p>
            <a:pPr marL="457200" indent="-457200">
              <a:buAutoNum type="arabicPeriod"/>
            </a:pPr>
            <a:r>
              <a:rPr lang="es-CL" dirty="0">
                <a:latin typeface="Arial" panose="020B0604020202020204" pitchFamily="34" charset="0"/>
                <a:cs typeface="Arial" panose="020B0604020202020204" pitchFamily="34" charset="0"/>
              </a:rPr>
              <a:t>Diálogos ciudadano</a:t>
            </a:r>
          </a:p>
          <a:p>
            <a:pPr marL="457200" indent="-457200">
              <a:buAutoNum type="arabicPeriod"/>
            </a:pPr>
            <a:r>
              <a:rPr lang="es-CL" dirty="0">
                <a:latin typeface="Arial" panose="020B0604020202020204" pitchFamily="34" charset="0"/>
                <a:cs typeface="Arial" panose="020B0604020202020204" pitchFamily="34" charset="0"/>
              </a:rPr>
              <a:t>Comités y mesas de trabajo</a:t>
            </a:r>
          </a:p>
          <a:p>
            <a:pPr marL="457200" indent="-457200">
              <a:buAutoNum type="arabicPeriod"/>
            </a:pPr>
            <a:r>
              <a:rPr lang="es-CL" dirty="0">
                <a:latin typeface="Arial" panose="020B0604020202020204" pitchFamily="34" charset="0"/>
                <a:cs typeface="Arial" panose="020B0604020202020204" pitchFamily="34" charset="0"/>
              </a:rPr>
              <a:t>Consejo de asesores regionales</a:t>
            </a:r>
          </a:p>
          <a:p>
            <a:pPr marL="457200" indent="-457200">
              <a:buAutoNum type="arabicPeriod"/>
            </a:pPr>
            <a:r>
              <a:rPr lang="es-CL" dirty="0">
                <a:latin typeface="Arial" panose="020B0604020202020204" pitchFamily="34" charset="0"/>
                <a:cs typeface="Arial" panose="020B0604020202020204" pitchFamily="34" charset="0"/>
              </a:rPr>
              <a:t>Foros regionales de seguridad pública</a:t>
            </a:r>
          </a:p>
          <a:p>
            <a:pPr marL="457200" indent="-457200">
              <a:buAutoNum type="arabicPeriod"/>
            </a:pPr>
            <a:r>
              <a:rPr lang="es-CL" dirty="0" err="1">
                <a:latin typeface="Arial" panose="020B0604020202020204" pitchFamily="34" charset="0"/>
                <a:cs typeface="Arial" panose="020B0604020202020204" pitchFamily="34" charset="0"/>
              </a:rPr>
              <a:t>Oirs</a:t>
            </a:r>
            <a:r>
              <a:rPr lang="es-CL" dirty="0">
                <a:latin typeface="Arial" panose="020B0604020202020204" pitchFamily="34" charset="0"/>
                <a:cs typeface="Arial" panose="020B0604020202020204" pitchFamily="34" charset="0"/>
              </a:rPr>
              <a:t>.</a:t>
            </a:r>
          </a:p>
          <a:p>
            <a:pPr marL="457200" indent="-457200">
              <a:buAutoNum type="arabicPeriod"/>
            </a:pPr>
            <a:r>
              <a:rPr lang="es-CL" dirty="0">
                <a:latin typeface="Arial" panose="020B0604020202020204" pitchFamily="34" charset="0"/>
                <a:cs typeface="Arial" panose="020B0604020202020204" pitchFamily="34" charset="0"/>
              </a:rPr>
              <a:t>Plataformas digitales </a:t>
            </a:r>
            <a:r>
              <a:rPr lang="es-CL" dirty="0" err="1">
                <a:latin typeface="Arial" panose="020B0604020202020204" pitchFamily="34" charset="0"/>
                <a:cs typeface="Arial" panose="020B0604020202020204" pitchFamily="34" charset="0"/>
              </a:rPr>
              <a:t>praritipativas</a:t>
            </a:r>
            <a:r>
              <a:rPr lang="es-CL" dirty="0">
                <a:latin typeface="Arial" panose="020B0604020202020204" pitchFamily="34" charset="0"/>
                <a:cs typeface="Arial" panose="020B0604020202020204" pitchFamily="34" charset="0"/>
              </a:rPr>
              <a:t> Entre otras.</a:t>
            </a:r>
          </a:p>
          <a:p>
            <a:pPr marL="457200" indent="-457200">
              <a:buAutoNum type="arabicPeriod"/>
            </a:pPr>
            <a:endParaRPr lang="es-CL"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7470B124-2FBB-4B3E-B083-0CD509E18A89}"/>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2313004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07B4A-DF28-4A09-B12D-B5FDCF45FF81}"/>
              </a:ext>
            </a:extLst>
          </p:cNvPr>
          <p:cNvSpPr>
            <a:spLocks noGrp="1"/>
          </p:cNvSpPr>
          <p:nvPr>
            <p:ph type="title"/>
          </p:nvPr>
        </p:nvSpPr>
        <p:spPr>
          <a:xfrm>
            <a:off x="628650" y="4536737"/>
            <a:ext cx="7886700" cy="1325563"/>
          </a:xfrm>
        </p:spPr>
        <p:txBody>
          <a:bodyPr>
            <a:normAutofit/>
          </a:bodyPr>
          <a:lstStyle/>
          <a:p>
            <a:pPr algn="ctr"/>
            <a:r>
              <a:rPr lang="es-MX" sz="2400" b="1" dirty="0">
                <a:latin typeface="Arial" panose="020B0604020202020204" pitchFamily="34" charset="0"/>
                <a:cs typeface="Arial" panose="020B0604020202020204" pitchFamily="34" charset="0"/>
              </a:rPr>
              <a:t>SOBRE JUNTAS DE VECINOS Y DEMÁS ORGANIZACIONES COMUNITARIAS.</a:t>
            </a:r>
            <a:r>
              <a:rPr lang="es-MX" sz="2400" dirty="0">
                <a:latin typeface="Arial" panose="020B0604020202020204" pitchFamily="34" charset="0"/>
                <a:cs typeface="Arial" panose="020B0604020202020204" pitchFamily="34" charset="0"/>
              </a:rPr>
              <a:t/>
            </a:r>
            <a:br>
              <a:rPr lang="es-MX" sz="2400"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700FEB0A-B7D9-48D5-A86E-7505859EAA9A}"/>
              </a:ext>
            </a:extLst>
          </p:cNvPr>
          <p:cNvSpPr>
            <a:spLocks noGrp="1"/>
          </p:cNvSpPr>
          <p:nvPr>
            <p:ph idx="1"/>
          </p:nvPr>
        </p:nvSpPr>
        <p:spPr>
          <a:xfrm>
            <a:off x="714637" y="428625"/>
            <a:ext cx="7886700" cy="1042957"/>
          </a:xfrm>
        </p:spPr>
        <p:txBody>
          <a:bodyPr>
            <a:normAutofit/>
          </a:bodyPr>
          <a:lstStyle/>
          <a:p>
            <a:pPr marL="0" indent="0" algn="ctr">
              <a:buNone/>
            </a:pPr>
            <a:r>
              <a:rPr lang="es-MX" sz="2200" b="1" dirty="0">
                <a:solidFill>
                  <a:srgbClr val="FF0000"/>
                </a:solidFill>
                <a:latin typeface="Arial" panose="020B0604020202020204" pitchFamily="34" charset="0"/>
                <a:cs typeface="Arial" panose="020B0604020202020204" pitchFamily="34" charset="0"/>
              </a:rPr>
              <a:t>TAMBIÉN REVISAMOS ASPECTOS DE LA LEY 19418</a:t>
            </a:r>
          </a:p>
        </p:txBody>
      </p:sp>
      <p:pic>
        <p:nvPicPr>
          <p:cNvPr id="5" name="Imagen 4" descr="Imagen que contiene imágenes prediseñadas&#10;&#10;Descripción generada automáticamente">
            <a:extLst>
              <a:ext uri="{FF2B5EF4-FFF2-40B4-BE49-F238E27FC236}">
                <a16:creationId xmlns:a16="http://schemas.microsoft.com/office/drawing/2014/main" id="{0E6FFAF6-9DD4-4951-B767-05F0CC9E1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043" y="2092731"/>
            <a:ext cx="4523014" cy="1758950"/>
          </a:xfrm>
          <a:prstGeom prst="rect">
            <a:avLst/>
          </a:prstGeom>
        </p:spPr>
      </p:pic>
      <p:pic>
        <p:nvPicPr>
          <p:cNvPr id="4" name="Imagen 3">
            <a:extLst>
              <a:ext uri="{FF2B5EF4-FFF2-40B4-BE49-F238E27FC236}">
                <a16:creationId xmlns:a16="http://schemas.microsoft.com/office/drawing/2014/main" id="{85BFABDE-97FE-432A-A7FD-5673D98C36BD}"/>
              </a:ext>
            </a:extLst>
          </p:cNvPr>
          <p:cNvPicPr>
            <a:picLocks noChangeAspect="1"/>
          </p:cNvPicPr>
          <p:nvPr/>
        </p:nvPicPr>
        <p:blipFill>
          <a:blip r:embed="rId3"/>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761722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875AB-7B07-411D-BCBB-D2612543839E}"/>
              </a:ext>
            </a:extLst>
          </p:cNvPr>
          <p:cNvSpPr>
            <a:spLocks noGrp="1"/>
          </p:cNvSpPr>
          <p:nvPr>
            <p:ph type="title"/>
          </p:nvPr>
        </p:nvSpPr>
        <p:spPr/>
        <p:txBody>
          <a:bodyPr>
            <a:normAutofit/>
          </a:bodyPr>
          <a:lstStyle/>
          <a:p>
            <a:r>
              <a:rPr lang="es-CL" sz="2400" b="1" dirty="0">
                <a:latin typeface="Arial" panose="020B0604020202020204" pitchFamily="34" charset="0"/>
                <a:cs typeface="Arial" panose="020B0604020202020204" pitchFamily="34" charset="0"/>
              </a:rPr>
              <a:t>REGISTRO PÚBLICO DE ORGANIZACIONES COMUNITARIAS</a:t>
            </a:r>
            <a:r>
              <a:rPr lang="es-CL" sz="2400" dirty="0">
                <a:latin typeface="Arial" panose="020B0604020202020204" pitchFamily="34" charset="0"/>
                <a:cs typeface="Arial" panose="020B0604020202020204" pitchFamily="34" charset="0"/>
              </a:rPr>
              <a:t>.</a:t>
            </a:r>
            <a:br>
              <a:rPr lang="es-CL" sz="2400"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A9E95A57-9670-4E1F-AB86-A2774A8866D2}"/>
              </a:ext>
            </a:extLst>
          </p:cNvPr>
          <p:cNvSpPr>
            <a:spLocks noGrp="1"/>
          </p:cNvSpPr>
          <p:nvPr>
            <p:ph idx="1"/>
          </p:nvPr>
        </p:nvSpPr>
        <p:spPr/>
        <p:txBody>
          <a:bodyPr>
            <a:normAutofit/>
          </a:bodyPr>
          <a:lstStyle/>
          <a:p>
            <a:pPr algn="just"/>
            <a:r>
              <a:rPr lang="es-MX" sz="2200" dirty="0">
                <a:latin typeface="Arial" panose="020B0604020202020204" pitchFamily="34" charset="0"/>
                <a:cs typeface="Arial" panose="020B0604020202020204" pitchFamily="34" charset="0"/>
              </a:rPr>
              <a:t>Las municipalidades llevarán un registro público, en el que se inscribirán las juntas de vecinos y demás organizaciones comunitarias que se constituyeren en su territorio, así como las uniones comunales que ellas acordaren. En este registro deberán constar la constitución, las modificaciones estatutarias y la disolución de las mismas.    </a:t>
            </a:r>
          </a:p>
          <a:p>
            <a:pPr algn="just"/>
            <a:r>
              <a:rPr lang="es-MX" sz="2200" dirty="0">
                <a:latin typeface="Arial" panose="020B0604020202020204" pitchFamily="34" charset="0"/>
                <a:cs typeface="Arial" panose="020B0604020202020204" pitchFamily="34" charset="0"/>
              </a:rPr>
              <a:t>De igual modo, las municipalidades llevarán un registro público de las directivas de las juntas de vecinos, de la unión comunal de juntas de vecinos y de las demás organizaciones comunitarias, como, asimismo, de la ubicación de sus sedes o lugares de funcionamiento.</a:t>
            </a:r>
            <a:endParaRPr lang="es-CL" sz="2200" dirty="0">
              <a:latin typeface="Arial" panose="020B0604020202020204" pitchFamily="34" charset="0"/>
              <a:cs typeface="Arial" panose="020B0604020202020204" pitchFamily="34" charset="0"/>
            </a:endParaRPr>
          </a:p>
          <a:p>
            <a:pPr algn="just"/>
            <a:endParaRPr lang="es-CL" sz="2200" dirty="0">
              <a:latin typeface="Arial" panose="020B0604020202020204" pitchFamily="34" charset="0"/>
              <a:cs typeface="Arial" panose="020B0604020202020204" pitchFamily="34" charset="0"/>
            </a:endParaRPr>
          </a:p>
        </p:txBody>
      </p:sp>
      <p:pic>
        <p:nvPicPr>
          <p:cNvPr id="4" name="Imagen 3" descr="Imagen que contiene imágenes prediseñadas&#10;&#10;Descripción generada automáticamente">
            <a:extLst>
              <a:ext uri="{FF2B5EF4-FFF2-40B4-BE49-F238E27FC236}">
                <a16:creationId xmlns:a16="http://schemas.microsoft.com/office/drawing/2014/main" id="{2EC0A56E-36A3-427A-8975-293012D1D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674" y="0"/>
            <a:ext cx="1085326" cy="857250"/>
          </a:xfrm>
          <a:prstGeom prst="rect">
            <a:avLst/>
          </a:prstGeom>
        </p:spPr>
      </p:pic>
      <p:pic>
        <p:nvPicPr>
          <p:cNvPr id="5" name="Imagen 4">
            <a:extLst>
              <a:ext uri="{FF2B5EF4-FFF2-40B4-BE49-F238E27FC236}">
                <a16:creationId xmlns:a16="http://schemas.microsoft.com/office/drawing/2014/main" id="{AAF98A8E-1AA4-4DD9-8972-280B8EA0B3BD}"/>
              </a:ext>
            </a:extLst>
          </p:cNvPr>
          <p:cNvPicPr>
            <a:picLocks noChangeAspect="1"/>
          </p:cNvPicPr>
          <p:nvPr/>
        </p:nvPicPr>
        <p:blipFill>
          <a:blip r:embed="rId3"/>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729136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371049-22E0-4B9C-84B6-6FE240908422}"/>
              </a:ext>
            </a:extLst>
          </p:cNvPr>
          <p:cNvSpPr>
            <a:spLocks noGrp="1"/>
          </p:cNvSpPr>
          <p:nvPr>
            <p:ph type="title"/>
          </p:nvPr>
        </p:nvSpPr>
        <p:spPr>
          <a:xfrm>
            <a:off x="1294565" y="186029"/>
            <a:ext cx="6554867" cy="1524000"/>
          </a:xfrm>
        </p:spPr>
        <p:txBody>
          <a:bodyPr>
            <a:normAutofit/>
          </a:bodyPr>
          <a:lstStyle/>
          <a:p>
            <a:pPr algn="ctr"/>
            <a:r>
              <a:rPr lang="es-MX" sz="2400" b="1" dirty="0">
                <a:latin typeface="Arial" panose="020B0604020202020204" pitchFamily="34" charset="0"/>
                <a:cs typeface="Arial" panose="020B0604020202020204" pitchFamily="34" charset="0"/>
              </a:rPr>
              <a:t>TRANSPARENCIA ACTIVA</a:t>
            </a:r>
            <a:br>
              <a:rPr lang="es-MX" sz="2400" b="1" dirty="0">
                <a:latin typeface="Arial" panose="020B0604020202020204" pitchFamily="34" charset="0"/>
                <a:cs typeface="Arial" panose="020B0604020202020204" pitchFamily="34" charset="0"/>
              </a:rPr>
            </a:br>
            <a:endParaRPr lang="es-CL" sz="24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76F69383-45AB-4C6B-9321-8C3E0E40F556}"/>
              </a:ext>
            </a:extLst>
          </p:cNvPr>
          <p:cNvSpPr>
            <a:spLocks noGrp="1"/>
          </p:cNvSpPr>
          <p:nvPr>
            <p:ph idx="1"/>
          </p:nvPr>
        </p:nvSpPr>
        <p:spPr>
          <a:xfrm>
            <a:off x="628648" y="1710029"/>
            <a:ext cx="7886700" cy="4351338"/>
          </a:xfrm>
        </p:spPr>
        <p:txBody>
          <a:bodyPr>
            <a:normAutofit/>
          </a:bodyPr>
          <a:lstStyle/>
          <a:p>
            <a:pPr algn="just"/>
            <a:r>
              <a:rPr lang="es-MX" sz="2200" dirty="0">
                <a:latin typeface="Arial" panose="020B0604020202020204" pitchFamily="34" charset="0"/>
                <a:cs typeface="Arial" panose="020B0604020202020204" pitchFamily="34" charset="0"/>
              </a:rPr>
              <a:t>La Transparencia Activa es la obligación que tienen los organismos públicos de mantener a disposición permanente, a través de sus sitios electrónicos la información requerida en forma completa y actualizada </a:t>
            </a:r>
          </a:p>
          <a:p>
            <a:pPr algn="just"/>
            <a:r>
              <a:rPr lang="es-MX" sz="2200" dirty="0">
                <a:latin typeface="Arial" panose="020B0604020202020204" pitchFamily="34" charset="0"/>
                <a:cs typeface="Arial" panose="020B0604020202020204" pitchFamily="34" charset="0"/>
              </a:rPr>
              <a:t>Esta obligación se fundamenta en la entrega de información pública relevante a la ciudadanía y al público en general;</a:t>
            </a:r>
          </a:p>
          <a:p>
            <a:pPr algn="just"/>
            <a:r>
              <a:rPr lang="es-MX" sz="2200" dirty="0">
                <a:latin typeface="Arial" panose="020B0604020202020204" pitchFamily="34" charset="0"/>
                <a:cs typeface="Arial" panose="020B0604020202020204" pitchFamily="34" charset="0"/>
              </a:rPr>
              <a:t>Debe ser mensualmente, actualizada y de forma accesible y comprensible</a:t>
            </a:r>
          </a:p>
          <a:p>
            <a:pPr algn="just"/>
            <a:endParaRPr lang="es-MX" sz="2200" b="1" dirty="0">
              <a:latin typeface="Arial" panose="020B0604020202020204" pitchFamily="34" charset="0"/>
              <a:cs typeface="Arial" panose="020B0604020202020204" pitchFamily="34" charset="0"/>
            </a:endParaRPr>
          </a:p>
          <a:p>
            <a:pPr algn="just"/>
            <a:endParaRPr lang="es-CL" sz="22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0D7774BA-0BA6-45A5-B47E-318E0C3E4063}"/>
              </a:ext>
            </a:extLst>
          </p:cNvPr>
          <p:cNvPicPr>
            <a:picLocks noChangeAspect="1"/>
          </p:cNvPicPr>
          <p:nvPr/>
        </p:nvPicPr>
        <p:blipFill>
          <a:blip r:embed="rId2"/>
          <a:stretch>
            <a:fillRect/>
          </a:stretch>
        </p:blipFill>
        <p:spPr>
          <a:xfrm>
            <a:off x="8253907" y="6061367"/>
            <a:ext cx="890093" cy="810838"/>
          </a:xfrm>
          <a:prstGeom prst="rect">
            <a:avLst/>
          </a:prstGeom>
        </p:spPr>
      </p:pic>
    </p:spTree>
    <p:extLst>
      <p:ext uri="{BB962C8B-B14F-4D97-AF65-F5344CB8AC3E}">
        <p14:creationId xmlns:p14="http://schemas.microsoft.com/office/powerpoint/2010/main" val="125195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rot="5400000">
            <a:off x="1514068" y="181181"/>
            <a:ext cx="6023201" cy="7330437"/>
          </a:xfrm>
          <a:prstGeom prst="rect">
            <a:avLst/>
          </a:prstGeom>
        </p:spPr>
      </p:pic>
    </p:spTree>
    <p:extLst>
      <p:ext uri="{BB962C8B-B14F-4D97-AF65-F5344CB8AC3E}">
        <p14:creationId xmlns:p14="http://schemas.microsoft.com/office/powerpoint/2010/main" val="4233177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00891" y="409575"/>
            <a:ext cx="7968344" cy="6038850"/>
          </a:xfrm>
          <a:prstGeom prst="rect">
            <a:avLst/>
          </a:prstGeom>
        </p:spPr>
      </p:pic>
    </p:spTree>
    <p:extLst>
      <p:ext uri="{BB962C8B-B14F-4D97-AF65-F5344CB8AC3E}">
        <p14:creationId xmlns:p14="http://schemas.microsoft.com/office/powerpoint/2010/main" val="288436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C15008-CC36-412D-B53D-3A1A87C169AB}"/>
              </a:ext>
            </a:extLst>
          </p:cNvPr>
          <p:cNvSpPr>
            <a:spLocks noGrp="1"/>
          </p:cNvSpPr>
          <p:nvPr>
            <p:ph type="ctrTitle"/>
          </p:nvPr>
        </p:nvSpPr>
        <p:spPr>
          <a:xfrm>
            <a:off x="4608913" y="3362310"/>
            <a:ext cx="4056460" cy="3028983"/>
          </a:xfrm>
        </p:spPr>
        <p:txBody>
          <a:bodyPr>
            <a:normAutofit fontScale="90000"/>
          </a:bodyPr>
          <a:lstStyle/>
          <a:p>
            <a:pPr marL="571500" indent="-571500">
              <a:buFont typeface="Arial" panose="020B0604020202020204" pitchFamily="34" charset="0"/>
              <a:buChar char="•"/>
            </a:pPr>
            <a:r>
              <a:rPr lang="es-C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ES LA PARTICIPACIÓN CIUDADANA</a:t>
            </a:r>
            <a:br>
              <a:rPr lang="es-C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C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C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CL" sz="2800" dirty="0"/>
              <a:t>La </a:t>
            </a:r>
            <a:r>
              <a:rPr lang="es-CL" sz="2800" cap="none" dirty="0"/>
              <a:t>Participación ciudadana se puede entender como la forma en que la ciudadanía se vincula con el estado o gobierno local a través de diversos mecanismos y en distintos niveles</a:t>
            </a:r>
            <a:r>
              <a:rPr lang="es-CL" sz="2800" dirty="0"/>
              <a:t/>
            </a:r>
            <a:br>
              <a:rPr lang="es-CL" sz="2800" dirty="0"/>
            </a:br>
            <a:endParaRPr lang="es-C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Imagen 5" descr="Imagen que contiene imágenes prediseñadas&#10;&#10;Descripción generada automáticamente">
            <a:extLst>
              <a:ext uri="{FF2B5EF4-FFF2-40B4-BE49-F238E27FC236}">
                <a16:creationId xmlns:a16="http://schemas.microsoft.com/office/drawing/2014/main" id="{73D2AF4F-3B99-49CE-921E-23CE354746FD}"/>
              </a:ext>
            </a:extLst>
          </p:cNvPr>
          <p:cNvPicPr>
            <a:picLocks noChangeAspect="1"/>
          </p:cNvPicPr>
          <p:nvPr/>
        </p:nvPicPr>
        <p:blipFill rotWithShape="1">
          <a:blip r:embed="rId2">
            <a:extLst>
              <a:ext uri="{28A0092B-C50C-407E-A947-70E740481C1C}">
                <a14:useLocalDpi xmlns:a14="http://schemas.microsoft.com/office/drawing/2010/main" val="0"/>
              </a:ext>
            </a:extLst>
          </a:blip>
          <a:srcRect l="14793" r="24796" b="1"/>
          <a:stretch/>
        </p:blipFill>
        <p:spPr>
          <a:xfrm>
            <a:off x="597903" y="786117"/>
            <a:ext cx="3607308" cy="4956048"/>
          </a:xfrm>
          <a:custGeom>
            <a:avLst/>
            <a:gdLst>
              <a:gd name="connsiteX0" fmla="*/ 478762 w 4809744"/>
              <a:gd name="connsiteY0" fmla="*/ 0 h 4956048"/>
              <a:gd name="connsiteX1" fmla="*/ 4809744 w 4809744"/>
              <a:gd name="connsiteY1" fmla="*/ 0 h 4956048"/>
              <a:gd name="connsiteX2" fmla="*/ 4809744 w 4809744"/>
              <a:gd name="connsiteY2" fmla="*/ 4477286 h 4956048"/>
              <a:gd name="connsiteX3" fmla="*/ 4330982 w 4809744"/>
              <a:gd name="connsiteY3" fmla="*/ 4956048 h 4956048"/>
              <a:gd name="connsiteX4" fmla="*/ 0 w 4809744"/>
              <a:gd name="connsiteY4" fmla="*/ 4956048 h 4956048"/>
              <a:gd name="connsiteX5" fmla="*/ 0 w 4809744"/>
              <a:gd name="connsiteY5" fmla="*/ 478762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pic>
        <p:nvPicPr>
          <p:cNvPr id="3" name="Imagen 2">
            <a:extLst>
              <a:ext uri="{FF2B5EF4-FFF2-40B4-BE49-F238E27FC236}">
                <a16:creationId xmlns:a16="http://schemas.microsoft.com/office/drawing/2014/main" id="{E3AB34DE-0E96-4E91-960F-2D3863AFEF09}"/>
              </a:ext>
            </a:extLst>
          </p:cNvPr>
          <p:cNvPicPr>
            <a:picLocks noChangeAspect="1"/>
          </p:cNvPicPr>
          <p:nvPr/>
        </p:nvPicPr>
        <p:blipFill>
          <a:blip r:embed="rId3"/>
          <a:stretch>
            <a:fillRect/>
          </a:stretch>
        </p:blipFill>
        <p:spPr>
          <a:xfrm>
            <a:off x="8220326" y="6047162"/>
            <a:ext cx="890093" cy="810838"/>
          </a:xfrm>
          <a:prstGeom prst="rect">
            <a:avLst/>
          </a:prstGeom>
        </p:spPr>
      </p:pic>
    </p:spTree>
    <p:extLst>
      <p:ext uri="{BB962C8B-B14F-4D97-AF65-F5344CB8AC3E}">
        <p14:creationId xmlns:p14="http://schemas.microsoft.com/office/powerpoint/2010/main" val="551021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BDD157-1E4D-423D-88BA-E9531086B196}"/>
              </a:ext>
            </a:extLst>
          </p:cNvPr>
          <p:cNvSpPr>
            <a:spLocks noGrp="1"/>
          </p:cNvSpPr>
          <p:nvPr>
            <p:ph type="title"/>
          </p:nvPr>
        </p:nvSpPr>
        <p:spPr>
          <a:xfrm>
            <a:off x="628650" y="167953"/>
            <a:ext cx="7886700" cy="559837"/>
          </a:xfrm>
        </p:spPr>
        <p:txBody>
          <a:bodyPr>
            <a:noAutofit/>
          </a:bodyPr>
          <a:lstStyle/>
          <a:p>
            <a:pPr algn="ctr"/>
            <a:r>
              <a:rPr lang="es-MX" sz="1800" b="1" dirty="0">
                <a:solidFill>
                  <a:srgbClr val="0070C0"/>
                </a:solidFill>
                <a:latin typeface="Arial" panose="020B0604020202020204" pitchFamily="34" charset="0"/>
                <a:cs typeface="Arial" panose="020B0604020202020204" pitchFamily="34" charset="0"/>
              </a:rPr>
              <a:t>CUADRO 1. TIPOS DE LÓGICAS DE ACCIÓN E INTERCAMBIO SOCIEDAD CIVIL - ESTADO </a:t>
            </a:r>
            <a:r>
              <a:rPr lang="es-CL" sz="1800" b="1" dirty="0">
                <a:solidFill>
                  <a:srgbClr val="0070C0"/>
                </a:solidFill>
                <a:latin typeface="Arial" panose="020B0604020202020204" pitchFamily="34" charset="0"/>
                <a:cs typeface="Arial" panose="020B0604020202020204" pitchFamily="34" charset="0"/>
              </a:rPr>
              <a:t/>
            </a:r>
            <a:br>
              <a:rPr lang="es-CL" sz="1800" b="1" dirty="0">
                <a:solidFill>
                  <a:srgbClr val="0070C0"/>
                </a:solidFill>
                <a:latin typeface="Arial" panose="020B0604020202020204" pitchFamily="34" charset="0"/>
                <a:cs typeface="Arial" panose="020B0604020202020204" pitchFamily="34" charset="0"/>
              </a:rPr>
            </a:br>
            <a:endParaRPr lang="es-CL" sz="1800" b="1" dirty="0">
              <a:solidFill>
                <a:srgbClr val="0070C0"/>
              </a:solidFill>
              <a:latin typeface="Arial" panose="020B0604020202020204" pitchFamily="34" charset="0"/>
              <a:cs typeface="Arial" panose="020B0604020202020204" pitchFamily="34" charset="0"/>
            </a:endParaRPr>
          </a:p>
        </p:txBody>
      </p:sp>
      <p:graphicFrame>
        <p:nvGraphicFramePr>
          <p:cNvPr id="4" name="Marcador de contenido 3">
            <a:extLst>
              <a:ext uri="{FF2B5EF4-FFF2-40B4-BE49-F238E27FC236}">
                <a16:creationId xmlns:a16="http://schemas.microsoft.com/office/drawing/2014/main" id="{1E74E330-A7DD-4D30-8859-4413749E82C4}"/>
              </a:ext>
            </a:extLst>
          </p:cNvPr>
          <p:cNvGraphicFramePr>
            <a:graphicFrameLocks noGrp="1"/>
          </p:cNvGraphicFramePr>
          <p:nvPr>
            <p:ph idx="1"/>
            <p:extLst>
              <p:ext uri="{D42A27DB-BD31-4B8C-83A1-F6EECF244321}">
                <p14:modId xmlns:p14="http://schemas.microsoft.com/office/powerpoint/2010/main" val="538895402"/>
              </p:ext>
            </p:extLst>
          </p:nvPr>
        </p:nvGraphicFramePr>
        <p:xfrm>
          <a:off x="60649" y="585168"/>
          <a:ext cx="9022702" cy="6272832"/>
        </p:xfrm>
        <a:graphic>
          <a:graphicData uri="http://schemas.openxmlformats.org/drawingml/2006/table">
            <a:tbl>
              <a:tblPr firstRow="1" bandRow="1">
                <a:tableStyleId>{21E4AEA4-8DFA-4A89-87EB-49C32662AFE0}</a:tableStyleId>
              </a:tblPr>
              <a:tblGrid>
                <a:gridCol w="1529221">
                  <a:extLst>
                    <a:ext uri="{9D8B030D-6E8A-4147-A177-3AD203B41FA5}">
                      <a16:colId xmlns:a16="http://schemas.microsoft.com/office/drawing/2014/main" val="2921260711"/>
                    </a:ext>
                  </a:extLst>
                </a:gridCol>
                <a:gridCol w="2811154">
                  <a:extLst>
                    <a:ext uri="{9D8B030D-6E8A-4147-A177-3AD203B41FA5}">
                      <a16:colId xmlns:a16="http://schemas.microsoft.com/office/drawing/2014/main" val="787976057"/>
                    </a:ext>
                  </a:extLst>
                </a:gridCol>
                <a:gridCol w="1608590">
                  <a:extLst>
                    <a:ext uri="{9D8B030D-6E8A-4147-A177-3AD203B41FA5}">
                      <a16:colId xmlns:a16="http://schemas.microsoft.com/office/drawing/2014/main" val="3334848039"/>
                    </a:ext>
                  </a:extLst>
                </a:gridCol>
                <a:gridCol w="3073737">
                  <a:extLst>
                    <a:ext uri="{9D8B030D-6E8A-4147-A177-3AD203B41FA5}">
                      <a16:colId xmlns:a16="http://schemas.microsoft.com/office/drawing/2014/main" val="2021718463"/>
                    </a:ext>
                  </a:extLst>
                </a:gridCol>
              </a:tblGrid>
              <a:tr h="630520">
                <a:tc>
                  <a:txBody>
                    <a:bodyPr/>
                    <a:lstStyle/>
                    <a:p>
                      <a:pPr algn="ctr"/>
                      <a:r>
                        <a:rPr lang="es-CL" sz="1200" dirty="0"/>
                        <a:t>BIEN BASE DEL INTERCAMBIO</a:t>
                      </a:r>
                    </a:p>
                  </a:txBody>
                  <a:tcPr/>
                </a:tc>
                <a:tc>
                  <a:txBody>
                    <a:bodyPr/>
                    <a:lstStyle/>
                    <a:p>
                      <a:pPr algn="ctr"/>
                      <a:r>
                        <a:rPr lang="es-CL" sz="1200" dirty="0"/>
                        <a:t>GRAMÁTICA RELACIONAL</a:t>
                      </a:r>
                    </a:p>
                  </a:txBody>
                  <a:tcPr/>
                </a:tc>
                <a:tc>
                  <a:txBody>
                    <a:bodyPr/>
                    <a:lstStyle/>
                    <a:p>
                      <a:pPr algn="ctr"/>
                      <a:r>
                        <a:rPr lang="es-CL" sz="1200" dirty="0"/>
                        <a:t>LÓGICA DE LA ACCIÓN</a:t>
                      </a:r>
                    </a:p>
                  </a:txBody>
                  <a:tcPr/>
                </a:tc>
                <a:tc>
                  <a:txBody>
                    <a:bodyPr/>
                    <a:lstStyle/>
                    <a:p>
                      <a:pPr algn="ctr"/>
                      <a:r>
                        <a:rPr lang="es-CL" sz="1200" dirty="0"/>
                        <a:t>EJEMPLOS</a:t>
                      </a:r>
                    </a:p>
                  </a:txBody>
                  <a:tcPr/>
                </a:tc>
                <a:extLst>
                  <a:ext uri="{0D108BD9-81ED-4DB2-BD59-A6C34878D82A}">
                    <a16:rowId xmlns:a16="http://schemas.microsoft.com/office/drawing/2014/main" val="1643769754"/>
                  </a:ext>
                </a:extLst>
              </a:tr>
              <a:tr h="889602">
                <a:tc rowSpan="3">
                  <a:txBody>
                    <a:bodyPr/>
                    <a:lstStyle/>
                    <a:p>
                      <a:endParaRPr lang="es-CL" sz="1200" dirty="0"/>
                    </a:p>
                    <a:p>
                      <a:endParaRPr lang="es-CL" sz="1200" dirty="0"/>
                    </a:p>
                    <a:p>
                      <a:endParaRPr lang="es-CL" sz="1200" dirty="0"/>
                    </a:p>
                    <a:p>
                      <a:endParaRPr lang="es-CL" sz="1200" dirty="0"/>
                    </a:p>
                    <a:p>
                      <a:r>
                        <a:rPr lang="es-CL" sz="1200" dirty="0"/>
                        <a:t>Información</a:t>
                      </a:r>
                    </a:p>
                  </a:txBody>
                  <a:tcPr>
                    <a:solidFill>
                      <a:schemeClr val="accent2">
                        <a:lumMod val="40000"/>
                        <a:lumOff val="60000"/>
                      </a:schemeClr>
                    </a:solidFill>
                  </a:tcPr>
                </a:tc>
                <a:tc>
                  <a:txBody>
                    <a:bodyPr/>
                    <a:lstStyle/>
                    <a:p>
                      <a:r>
                        <a:rPr lang="es-CL" sz="1200" dirty="0"/>
                        <a:t>Sociedad informa al Estado</a:t>
                      </a:r>
                    </a:p>
                  </a:txBody>
                  <a:tcPr>
                    <a:solidFill>
                      <a:schemeClr val="accent2">
                        <a:lumMod val="40000"/>
                        <a:lumOff val="60000"/>
                      </a:schemeClr>
                    </a:solidFill>
                  </a:tcPr>
                </a:tc>
                <a:tc rowSpan="3">
                  <a:txBody>
                    <a:bodyPr/>
                    <a:lstStyle/>
                    <a:p>
                      <a:pPr algn="ctr"/>
                      <a:endParaRPr lang="es-CL" sz="1200" dirty="0"/>
                    </a:p>
                    <a:p>
                      <a:pPr algn="ctr"/>
                      <a:endParaRPr lang="es-CL" sz="1200" dirty="0"/>
                    </a:p>
                    <a:p>
                      <a:pPr algn="ctr"/>
                      <a:endParaRPr lang="es-CL" sz="1200" dirty="0"/>
                    </a:p>
                    <a:p>
                      <a:pPr algn="ctr"/>
                      <a:endParaRPr lang="es-CL" sz="1200" dirty="0"/>
                    </a:p>
                    <a:p>
                      <a:pPr algn="ctr"/>
                      <a:r>
                        <a:rPr lang="es-CL" sz="1200" dirty="0"/>
                        <a:t>HACER - SABER</a:t>
                      </a: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s-CL" sz="1200" dirty="0"/>
                        <a:t>Consultas no vinculantes</a:t>
                      </a:r>
                    </a:p>
                    <a:p>
                      <a:pPr marL="285750" indent="-285750">
                        <a:buFont typeface="Arial" panose="020B0604020202020204" pitchFamily="34" charset="0"/>
                        <a:buChar char="•"/>
                      </a:pPr>
                      <a:r>
                        <a:rPr lang="es-CL" sz="1200" dirty="0"/>
                        <a:t>Buzones de quejas</a:t>
                      </a:r>
                    </a:p>
                    <a:p>
                      <a:pPr marL="285750" indent="-285750">
                        <a:buFont typeface="Arial" panose="020B0604020202020204" pitchFamily="34" charset="0"/>
                        <a:buChar char="•"/>
                      </a:pPr>
                      <a:r>
                        <a:rPr lang="es-CL" sz="1200" dirty="0"/>
                        <a:t>Encuesta satisfacción usuarios</a:t>
                      </a:r>
                    </a:p>
                  </a:txBody>
                  <a:tcPr>
                    <a:solidFill>
                      <a:schemeClr val="accent2">
                        <a:lumMod val="40000"/>
                        <a:lumOff val="60000"/>
                      </a:schemeClr>
                    </a:solidFill>
                  </a:tcPr>
                </a:tc>
                <a:extLst>
                  <a:ext uri="{0D108BD9-81ED-4DB2-BD59-A6C34878D82A}">
                    <a16:rowId xmlns:a16="http://schemas.microsoft.com/office/drawing/2014/main" val="494218355"/>
                  </a:ext>
                </a:extLst>
              </a:tr>
              <a:tr h="1090480">
                <a:tc vMerge="1">
                  <a:txBody>
                    <a:bodyPr/>
                    <a:lstStyle/>
                    <a:p>
                      <a:endParaRPr lang="es-CL" sz="1600" dirty="0"/>
                    </a:p>
                  </a:txBody>
                  <a:tcPr/>
                </a:tc>
                <a:tc>
                  <a:txBody>
                    <a:bodyPr/>
                    <a:lstStyle/>
                    <a:p>
                      <a:r>
                        <a:rPr lang="es-CL" sz="1200" dirty="0"/>
                        <a:t>Sociedad es informada  por el Estado</a:t>
                      </a:r>
                    </a:p>
                  </a:txBody>
                  <a:tcPr>
                    <a:solidFill>
                      <a:schemeClr val="accent2">
                        <a:lumMod val="40000"/>
                        <a:lumOff val="60000"/>
                      </a:schemeClr>
                    </a:solidFill>
                  </a:tcPr>
                </a:tc>
                <a:tc vMerge="1">
                  <a:txBody>
                    <a:bodyPr/>
                    <a:lstStyle/>
                    <a:p>
                      <a:endParaRPr lang="es-CL" sz="1400" dirty="0"/>
                    </a:p>
                  </a:txBody>
                  <a:tcPr/>
                </a:tc>
                <a:tc>
                  <a:txBody>
                    <a:bodyPr/>
                    <a:lstStyle/>
                    <a:p>
                      <a:pPr marL="285750" indent="-285750">
                        <a:buFont typeface="Arial" panose="020B0604020202020204" pitchFamily="34" charset="0"/>
                        <a:buChar char="•"/>
                      </a:pPr>
                      <a:r>
                        <a:rPr lang="es-CL" sz="1200" dirty="0"/>
                        <a:t>Campañas mediáticas estatales</a:t>
                      </a:r>
                    </a:p>
                    <a:p>
                      <a:pPr marL="285750" indent="-285750">
                        <a:buFont typeface="Arial" panose="020B0604020202020204" pitchFamily="34" charset="0"/>
                        <a:buChar char="•"/>
                      </a:pPr>
                      <a:r>
                        <a:rPr lang="es-CL" sz="1200" dirty="0"/>
                        <a:t>Transparencia y acceso a la información gubernamental</a:t>
                      </a:r>
                    </a:p>
                    <a:p>
                      <a:pPr marL="285750" indent="-285750">
                        <a:buFont typeface="Arial" panose="020B0604020202020204" pitchFamily="34" charset="0"/>
                        <a:buChar char="•"/>
                      </a:pPr>
                      <a:r>
                        <a:rPr lang="es-CL" sz="1200" dirty="0"/>
                        <a:t>Informes de labores</a:t>
                      </a:r>
                    </a:p>
                  </a:txBody>
                  <a:tcPr>
                    <a:solidFill>
                      <a:schemeClr val="accent2">
                        <a:lumMod val="40000"/>
                        <a:lumOff val="60000"/>
                      </a:schemeClr>
                    </a:solidFill>
                  </a:tcPr>
                </a:tc>
                <a:extLst>
                  <a:ext uri="{0D108BD9-81ED-4DB2-BD59-A6C34878D82A}">
                    <a16:rowId xmlns:a16="http://schemas.microsoft.com/office/drawing/2014/main" val="3940028244"/>
                  </a:ext>
                </a:extLst>
              </a:tr>
              <a:tr h="487846">
                <a:tc vMerge="1">
                  <a:txBody>
                    <a:bodyPr/>
                    <a:lstStyle/>
                    <a:p>
                      <a:endParaRPr lang="es-CL" sz="1600" b="1" dirty="0"/>
                    </a:p>
                  </a:txBody>
                  <a:tcPr/>
                </a:tc>
                <a:tc>
                  <a:txBody>
                    <a:bodyPr/>
                    <a:lstStyle/>
                    <a:p>
                      <a:r>
                        <a:rPr lang="es-CL" sz="1200" dirty="0"/>
                        <a:t>Sociedad y Estado se informan mutuamente</a:t>
                      </a:r>
                      <a:endParaRPr lang="es-CL" sz="1200" b="0" dirty="0"/>
                    </a:p>
                  </a:txBody>
                  <a:tcPr>
                    <a:solidFill>
                      <a:schemeClr val="accent2">
                        <a:lumMod val="40000"/>
                        <a:lumOff val="60000"/>
                      </a:schemeClr>
                    </a:solidFill>
                  </a:tcPr>
                </a:tc>
                <a:tc vMerge="1">
                  <a:txBody>
                    <a:bodyPr/>
                    <a:lstStyle/>
                    <a:p>
                      <a:endParaRPr lang="es-CL" sz="1400" b="1" dirty="0"/>
                    </a:p>
                  </a:txBody>
                  <a:tcPr/>
                </a:tc>
                <a:tc>
                  <a:txBody>
                    <a:bodyPr/>
                    <a:lstStyle/>
                    <a:p>
                      <a:pPr marL="285750" indent="-285750">
                        <a:buFont typeface="Arial" panose="020B0604020202020204" pitchFamily="34" charset="0"/>
                        <a:buChar char="•"/>
                      </a:pPr>
                      <a:r>
                        <a:rPr lang="es-CL" sz="1200" dirty="0"/>
                        <a:t>Consejos consultivos</a:t>
                      </a:r>
                    </a:p>
                    <a:p>
                      <a:pPr marL="285750" indent="-285750">
                        <a:buFont typeface="Arial" panose="020B0604020202020204" pitchFamily="34" charset="0"/>
                        <a:buChar char="•"/>
                      </a:pPr>
                      <a:r>
                        <a:rPr lang="es-CL" sz="1200" dirty="0"/>
                        <a:t>Mesas de diálogo</a:t>
                      </a:r>
                      <a:endParaRPr lang="es-CL" sz="1200" b="0" dirty="0"/>
                    </a:p>
                  </a:txBody>
                  <a:tcPr>
                    <a:solidFill>
                      <a:schemeClr val="accent2">
                        <a:lumMod val="40000"/>
                        <a:lumOff val="60000"/>
                      </a:schemeClr>
                    </a:solidFill>
                  </a:tcPr>
                </a:tc>
                <a:extLst>
                  <a:ext uri="{0D108BD9-81ED-4DB2-BD59-A6C34878D82A}">
                    <a16:rowId xmlns:a16="http://schemas.microsoft.com/office/drawing/2014/main" val="304739652"/>
                  </a:ext>
                </a:extLst>
              </a:tr>
              <a:tr h="688724">
                <a:tc>
                  <a:txBody>
                    <a:bodyPr/>
                    <a:lstStyle/>
                    <a:p>
                      <a:r>
                        <a:rPr lang="es-CL" sz="1200" dirty="0"/>
                        <a:t>Poder</a:t>
                      </a:r>
                    </a:p>
                  </a:txBody>
                  <a:tcPr/>
                </a:tc>
                <a:tc>
                  <a:txBody>
                    <a:bodyPr/>
                    <a:lstStyle/>
                    <a:p>
                      <a:r>
                        <a:rPr lang="es-CL" sz="1200" dirty="0"/>
                        <a:t>Sociedad manda al Estado</a:t>
                      </a:r>
                    </a:p>
                  </a:txBody>
                  <a:tcPr/>
                </a:tc>
                <a:tc>
                  <a:txBody>
                    <a:bodyPr/>
                    <a:lstStyle/>
                    <a:p>
                      <a:r>
                        <a:rPr lang="es-CL" sz="1200" dirty="0"/>
                        <a:t>HACER - HACER</a:t>
                      </a:r>
                    </a:p>
                  </a:txBody>
                  <a:tcPr/>
                </a:tc>
                <a:tc>
                  <a:txBody>
                    <a:bodyPr/>
                    <a:lstStyle/>
                    <a:p>
                      <a:pPr marL="285750" indent="-285750">
                        <a:buFont typeface="Arial" panose="020B0604020202020204" pitchFamily="34" charset="0"/>
                        <a:buChar char="•"/>
                      </a:pPr>
                      <a:r>
                        <a:rPr lang="es-CL" sz="1200" dirty="0"/>
                        <a:t>Elecciones</a:t>
                      </a:r>
                    </a:p>
                    <a:p>
                      <a:pPr marL="285750" indent="-285750">
                        <a:buFont typeface="Arial" panose="020B0604020202020204" pitchFamily="34" charset="0"/>
                        <a:buChar char="•"/>
                      </a:pPr>
                      <a:r>
                        <a:rPr lang="es-CL" sz="1200" dirty="0"/>
                        <a:t>Referendo, plebiscito, mandato revocado</a:t>
                      </a:r>
                    </a:p>
                  </a:txBody>
                  <a:tcPr/>
                </a:tc>
                <a:extLst>
                  <a:ext uri="{0D108BD9-81ED-4DB2-BD59-A6C34878D82A}">
                    <a16:rowId xmlns:a16="http://schemas.microsoft.com/office/drawing/2014/main" val="3386267407"/>
                  </a:ext>
                </a:extLst>
              </a:tr>
              <a:tr h="487846">
                <a:tc>
                  <a:txBody>
                    <a:bodyPr/>
                    <a:lstStyle/>
                    <a:p>
                      <a:endParaRPr lang="es-CL" sz="1200"/>
                    </a:p>
                  </a:txBody>
                  <a:tcPr/>
                </a:tc>
                <a:tc>
                  <a:txBody>
                    <a:bodyPr/>
                    <a:lstStyle/>
                    <a:p>
                      <a:r>
                        <a:rPr lang="es-CL" sz="1200" dirty="0"/>
                        <a:t>Sociedad es mandada por el Estado</a:t>
                      </a:r>
                    </a:p>
                  </a:txBody>
                  <a:tcPr/>
                </a:tc>
                <a:tc>
                  <a:txBody>
                    <a:bodyPr/>
                    <a:lstStyle/>
                    <a:p>
                      <a:endParaRPr lang="es-CL" sz="1200"/>
                    </a:p>
                  </a:txBody>
                  <a:tcPr/>
                </a:tc>
                <a:tc>
                  <a:txBody>
                    <a:bodyPr/>
                    <a:lstStyle/>
                    <a:p>
                      <a:pPr marL="285750" indent="-285750">
                        <a:buFont typeface="Arial" panose="020B0604020202020204" pitchFamily="34" charset="0"/>
                        <a:buChar char="•"/>
                      </a:pPr>
                      <a:r>
                        <a:rPr lang="es-CL" sz="1200" dirty="0"/>
                        <a:t>Políticas tercerizadas</a:t>
                      </a:r>
                    </a:p>
                  </a:txBody>
                  <a:tcPr/>
                </a:tc>
                <a:extLst>
                  <a:ext uri="{0D108BD9-81ED-4DB2-BD59-A6C34878D82A}">
                    <a16:rowId xmlns:a16="http://schemas.microsoft.com/office/drawing/2014/main" val="241413202"/>
                  </a:ext>
                </a:extLst>
              </a:tr>
              <a:tr h="487846">
                <a:tc>
                  <a:txBody>
                    <a:bodyPr/>
                    <a:lstStyle/>
                    <a:p>
                      <a:r>
                        <a:rPr lang="es-CL" sz="1200" dirty="0"/>
                        <a:t>Bienes y Servicios</a:t>
                      </a:r>
                    </a:p>
                  </a:txBody>
                  <a:tcPr/>
                </a:tc>
                <a:tc>
                  <a:txBody>
                    <a:bodyPr/>
                    <a:lstStyle/>
                    <a:p>
                      <a:r>
                        <a:rPr lang="es-CL" sz="1200" dirty="0"/>
                        <a:t>Sociedad y Estado mandan mutuamente</a:t>
                      </a:r>
                    </a:p>
                  </a:txBody>
                  <a:tcPr/>
                </a:tc>
                <a:tc>
                  <a:txBody>
                    <a:bodyPr/>
                    <a:lstStyle/>
                    <a:p>
                      <a:r>
                        <a:rPr lang="es-CL" sz="1200" dirty="0"/>
                        <a:t>HACER - TENER</a:t>
                      </a:r>
                    </a:p>
                  </a:txBody>
                  <a:tcPr/>
                </a:tc>
                <a:tc>
                  <a:txBody>
                    <a:bodyPr/>
                    <a:lstStyle/>
                    <a:p>
                      <a:pPr marL="285750" indent="-285750">
                        <a:buFont typeface="Arial" panose="020B0604020202020204" pitchFamily="34" charset="0"/>
                        <a:buChar char="•"/>
                      </a:pPr>
                      <a:r>
                        <a:rPr lang="es-CL" sz="1200" dirty="0"/>
                        <a:t>Consejos deliberativos</a:t>
                      </a:r>
                    </a:p>
                    <a:p>
                      <a:pPr marL="285750" indent="-285750">
                        <a:buFont typeface="Arial" panose="020B0604020202020204" pitchFamily="34" charset="0"/>
                        <a:buChar char="•"/>
                      </a:pPr>
                      <a:r>
                        <a:rPr lang="es-CL" sz="1200" dirty="0"/>
                        <a:t>Presupuestos participativos</a:t>
                      </a:r>
                    </a:p>
                  </a:txBody>
                  <a:tcPr/>
                </a:tc>
                <a:extLst>
                  <a:ext uri="{0D108BD9-81ED-4DB2-BD59-A6C34878D82A}">
                    <a16:rowId xmlns:a16="http://schemas.microsoft.com/office/drawing/2014/main" val="3229835719"/>
                  </a:ext>
                </a:extLst>
              </a:tr>
              <a:tr h="333398">
                <a:tc>
                  <a:txBody>
                    <a:bodyPr/>
                    <a:lstStyle/>
                    <a:p>
                      <a:endParaRPr lang="es-CL" sz="1200"/>
                    </a:p>
                  </a:txBody>
                  <a:tcPr/>
                </a:tc>
                <a:tc>
                  <a:txBody>
                    <a:bodyPr/>
                    <a:lstStyle/>
                    <a:p>
                      <a:r>
                        <a:rPr lang="es-CL" sz="1200" dirty="0"/>
                        <a:t>Sociedad provee al Estado</a:t>
                      </a:r>
                    </a:p>
                  </a:txBody>
                  <a:tcPr/>
                </a:tc>
                <a:tc>
                  <a:txBody>
                    <a:bodyPr/>
                    <a:lstStyle/>
                    <a:p>
                      <a:endParaRPr lang="es-CL" sz="1200"/>
                    </a:p>
                  </a:txBody>
                  <a:tcPr/>
                </a:tc>
                <a:tc>
                  <a:txBody>
                    <a:bodyPr/>
                    <a:lstStyle/>
                    <a:p>
                      <a:pPr marL="285750" indent="-285750">
                        <a:buFont typeface="Arial" panose="020B0604020202020204" pitchFamily="34" charset="0"/>
                        <a:buChar char="•"/>
                      </a:pPr>
                      <a:r>
                        <a:rPr lang="es-CL" sz="1200" dirty="0"/>
                        <a:t>Impuestos</a:t>
                      </a:r>
                    </a:p>
                  </a:txBody>
                  <a:tcPr/>
                </a:tc>
                <a:extLst>
                  <a:ext uri="{0D108BD9-81ED-4DB2-BD59-A6C34878D82A}">
                    <a16:rowId xmlns:a16="http://schemas.microsoft.com/office/drawing/2014/main" val="1469657072"/>
                  </a:ext>
                </a:extLst>
              </a:tr>
              <a:tr h="487846">
                <a:tc>
                  <a:txBody>
                    <a:bodyPr/>
                    <a:lstStyle/>
                    <a:p>
                      <a:endParaRPr lang="es-CL" sz="1200"/>
                    </a:p>
                  </a:txBody>
                  <a:tcPr/>
                </a:tc>
                <a:tc>
                  <a:txBody>
                    <a:bodyPr/>
                    <a:lstStyle/>
                    <a:p>
                      <a:r>
                        <a:rPr lang="es-CL" sz="1200" dirty="0"/>
                        <a:t>Sociedad es provista por el Estado</a:t>
                      </a:r>
                    </a:p>
                  </a:txBody>
                  <a:tcPr/>
                </a:tc>
                <a:tc>
                  <a:txBody>
                    <a:bodyPr/>
                    <a:lstStyle/>
                    <a:p>
                      <a:endParaRPr lang="es-CL" sz="1200"/>
                    </a:p>
                  </a:txBody>
                  <a:tcPr/>
                </a:tc>
                <a:tc>
                  <a:txBody>
                    <a:bodyPr/>
                    <a:lstStyle/>
                    <a:p>
                      <a:pPr marL="285750" indent="-285750">
                        <a:buFont typeface="Arial" panose="020B0604020202020204" pitchFamily="34" charset="0"/>
                        <a:buChar char="•"/>
                      </a:pPr>
                      <a:r>
                        <a:rPr lang="es-CL" sz="1200" dirty="0"/>
                        <a:t>Transferencias</a:t>
                      </a:r>
                    </a:p>
                    <a:p>
                      <a:pPr marL="285750" indent="-285750">
                        <a:buFont typeface="Arial" panose="020B0604020202020204" pitchFamily="34" charset="0"/>
                        <a:buChar char="•"/>
                      </a:pPr>
                      <a:r>
                        <a:rPr lang="es-CL" sz="1200" dirty="0"/>
                        <a:t>Subsidios</a:t>
                      </a:r>
                    </a:p>
                  </a:txBody>
                  <a:tcPr/>
                </a:tc>
                <a:extLst>
                  <a:ext uri="{0D108BD9-81ED-4DB2-BD59-A6C34878D82A}">
                    <a16:rowId xmlns:a16="http://schemas.microsoft.com/office/drawing/2014/main" val="2916516682"/>
                  </a:ext>
                </a:extLst>
              </a:tr>
              <a:tr h="688724">
                <a:tc>
                  <a:txBody>
                    <a:bodyPr/>
                    <a:lstStyle/>
                    <a:p>
                      <a:endParaRPr lang="es-CL" sz="1200"/>
                    </a:p>
                  </a:txBody>
                  <a:tcPr/>
                </a:tc>
                <a:tc>
                  <a:txBody>
                    <a:bodyPr/>
                    <a:lstStyle/>
                    <a:p>
                      <a:r>
                        <a:rPr lang="es-CL" sz="1200" dirty="0"/>
                        <a:t>Sociedad y Estado se proveen mutuamente</a:t>
                      </a:r>
                    </a:p>
                  </a:txBody>
                  <a:tcPr/>
                </a:tc>
                <a:tc>
                  <a:txBody>
                    <a:bodyPr/>
                    <a:lstStyle/>
                    <a:p>
                      <a:endParaRPr lang="es-CL" sz="1200" dirty="0"/>
                    </a:p>
                  </a:txBody>
                  <a:tcPr/>
                </a:tc>
                <a:tc>
                  <a:txBody>
                    <a:bodyPr/>
                    <a:lstStyle/>
                    <a:p>
                      <a:pPr marL="285750" indent="-285750">
                        <a:buFont typeface="Arial" panose="020B0604020202020204" pitchFamily="34" charset="0"/>
                        <a:buChar char="•"/>
                      </a:pPr>
                      <a:r>
                        <a:rPr lang="es-CL" sz="1200" dirty="0"/>
                        <a:t>Obras con trabajo de los beneficiarios</a:t>
                      </a:r>
                    </a:p>
                    <a:p>
                      <a:pPr marL="285750" indent="-285750">
                        <a:buFont typeface="Arial" panose="020B0604020202020204" pitchFamily="34" charset="0"/>
                        <a:buChar char="•"/>
                      </a:pPr>
                      <a:r>
                        <a:rPr lang="es-CL" sz="1200" dirty="0"/>
                        <a:t>Proyectos de </a:t>
                      </a:r>
                      <a:r>
                        <a:rPr lang="es-CL" sz="1200" dirty="0" err="1"/>
                        <a:t>co-inversión</a:t>
                      </a:r>
                      <a:endParaRPr lang="es-CL" sz="1200" dirty="0"/>
                    </a:p>
                  </a:txBody>
                  <a:tcPr/>
                </a:tc>
                <a:extLst>
                  <a:ext uri="{0D108BD9-81ED-4DB2-BD59-A6C34878D82A}">
                    <a16:rowId xmlns:a16="http://schemas.microsoft.com/office/drawing/2014/main" val="4150973282"/>
                  </a:ext>
                </a:extLst>
              </a:tr>
            </a:tbl>
          </a:graphicData>
        </a:graphic>
      </p:graphicFrame>
    </p:spTree>
    <p:extLst>
      <p:ext uri="{BB962C8B-B14F-4D97-AF65-F5344CB8AC3E}">
        <p14:creationId xmlns:p14="http://schemas.microsoft.com/office/powerpoint/2010/main" val="2047819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5FD523D-E233-4C12-9D1C-6E56D7D81A6E}"/>
              </a:ext>
            </a:extLst>
          </p:cNvPr>
          <p:cNvSpPr>
            <a:spLocks noGrp="1"/>
          </p:cNvSpPr>
          <p:nvPr>
            <p:ph idx="1"/>
          </p:nvPr>
        </p:nvSpPr>
        <p:spPr>
          <a:xfrm>
            <a:off x="628650" y="1051185"/>
            <a:ext cx="7886700" cy="4351338"/>
          </a:xfrm>
        </p:spPr>
        <p:txBody>
          <a:bodyPr>
            <a:normAutofit/>
          </a:bodyPr>
          <a:lstStyle/>
          <a:p>
            <a:pPr marL="0" indent="0" algn="ctr">
              <a:buNone/>
            </a:pPr>
            <a:r>
              <a:rPr lang="es-MX" sz="2200" b="1" dirty="0">
                <a:solidFill>
                  <a:schemeClr val="tx1"/>
                </a:solidFill>
                <a:latin typeface="Arial" panose="020B0604020202020204" pitchFamily="34" charset="0"/>
                <a:cs typeface="Arial" panose="020B0604020202020204" pitchFamily="34" charset="0"/>
              </a:rPr>
              <a:t>INSTRUMENTOS DE GESTIÓN MUNICIPAL Y MECANISMOS DE  PARTICIPACIÓN CIUDADANA. </a:t>
            </a:r>
          </a:p>
          <a:p>
            <a:pPr marL="0" indent="0" algn="ctr">
              <a:buNone/>
            </a:pPr>
            <a:endParaRPr lang="es-MX" sz="2200" b="1" dirty="0">
              <a:solidFill>
                <a:schemeClr val="tx1"/>
              </a:solidFill>
              <a:latin typeface="Arial" panose="020B0604020202020204" pitchFamily="34" charset="0"/>
              <a:cs typeface="Arial" panose="020B0604020202020204" pitchFamily="34" charset="0"/>
            </a:endParaRPr>
          </a:p>
          <a:p>
            <a:pPr marL="0" indent="0" algn="ctr">
              <a:buNone/>
            </a:pPr>
            <a:r>
              <a:rPr lang="es-MX" sz="2200" b="1" dirty="0">
                <a:solidFill>
                  <a:schemeClr val="tx1"/>
                </a:solidFill>
                <a:latin typeface="Arial" panose="020B0604020202020204" pitchFamily="34" charset="0"/>
                <a:cs typeface="Arial" panose="020B0604020202020204" pitchFamily="34" charset="0"/>
              </a:rPr>
              <a:t>PLADECO, PRESUPUESTO MUNICIPAL, PLAN REGULADOR, PLAN DE SEGURIDAD PÚBLICA, OTROS.</a:t>
            </a:r>
          </a:p>
        </p:txBody>
      </p:sp>
      <p:pic>
        <p:nvPicPr>
          <p:cNvPr id="2" name="Imagen 1">
            <a:extLst>
              <a:ext uri="{FF2B5EF4-FFF2-40B4-BE49-F238E27FC236}">
                <a16:creationId xmlns:a16="http://schemas.microsoft.com/office/drawing/2014/main" id="{B245C132-BB99-47C1-9253-7C5CACA32CA9}"/>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571833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1956" y="-92074"/>
            <a:ext cx="7886700" cy="1325563"/>
          </a:xfrm>
        </p:spPr>
        <p:txBody>
          <a:bodyPr>
            <a:normAutofit/>
          </a:bodyPr>
          <a:lstStyle/>
          <a:p>
            <a:pPr algn="ctr"/>
            <a:r>
              <a:rPr lang="es-CL" sz="2400" b="1" dirty="0">
                <a:latin typeface="Arial" panose="020B0604020202020204" pitchFamily="34" charset="0"/>
                <a:cs typeface="Arial" panose="020B0604020202020204" pitchFamily="34" charset="0"/>
              </a:rPr>
              <a:t>1.- PLADECO PARTICIPATIVO SUBDERE</a:t>
            </a:r>
          </a:p>
        </p:txBody>
      </p:sp>
      <p:sp>
        <p:nvSpPr>
          <p:cNvPr id="3" name="2 Marcador de contenido"/>
          <p:cNvSpPr>
            <a:spLocks noGrp="1"/>
          </p:cNvSpPr>
          <p:nvPr>
            <p:ph idx="1"/>
          </p:nvPr>
        </p:nvSpPr>
        <p:spPr>
          <a:xfrm>
            <a:off x="628650" y="1539552"/>
            <a:ext cx="7886700" cy="3312465"/>
          </a:xfrm>
        </p:spPr>
        <p:txBody>
          <a:bodyPr>
            <a:noAutofit/>
          </a:bodyPr>
          <a:lstStyle/>
          <a:p>
            <a:pPr marL="0" indent="0" algn="just">
              <a:buNone/>
            </a:pPr>
            <a:r>
              <a:rPr lang="es-CL" sz="2200" dirty="0">
                <a:latin typeface="Arial" panose="020B0604020202020204" pitchFamily="34" charset="0"/>
                <a:cs typeface="Arial" panose="020B0604020202020204" pitchFamily="34" charset="0"/>
              </a:rPr>
              <a:t>Metodología propuesta por la SUBDERE:</a:t>
            </a:r>
          </a:p>
          <a:p>
            <a:pPr marL="0" indent="0" algn="just">
              <a:buNone/>
            </a:pPr>
            <a:r>
              <a:rPr lang="es-CL" sz="2200" dirty="0">
                <a:latin typeface="Arial" panose="020B0604020202020204" pitchFamily="34" charset="0"/>
                <a:cs typeface="Arial" panose="020B0604020202020204" pitchFamily="34" charset="0"/>
              </a:rPr>
              <a:t>Se enmarca dentro de tres principios fundamentales: </a:t>
            </a:r>
          </a:p>
          <a:p>
            <a:pPr algn="just"/>
            <a:r>
              <a:rPr lang="es-CL" sz="2200" b="1" dirty="0">
                <a:latin typeface="Arial" panose="020B0604020202020204" pitchFamily="34" charset="0"/>
                <a:cs typeface="Arial" panose="020B0604020202020204" pitchFamily="34" charset="0"/>
              </a:rPr>
              <a:t>Legitimidad</a:t>
            </a:r>
            <a:endParaRPr lang="es-CL" sz="2200" dirty="0">
              <a:latin typeface="Arial" panose="020B0604020202020204" pitchFamily="34" charset="0"/>
              <a:cs typeface="Arial" panose="020B0604020202020204" pitchFamily="34" charset="0"/>
            </a:endParaRPr>
          </a:p>
          <a:p>
            <a:pPr algn="just"/>
            <a:r>
              <a:rPr lang="es-CL" sz="2200" b="1" dirty="0">
                <a:latin typeface="Arial" panose="020B0604020202020204" pitchFamily="34" charset="0"/>
                <a:cs typeface="Arial" panose="020B0604020202020204" pitchFamily="34" charset="0"/>
              </a:rPr>
              <a:t>Transparencia</a:t>
            </a:r>
            <a:endParaRPr lang="es-CL" sz="2200" dirty="0">
              <a:latin typeface="Arial" panose="020B0604020202020204" pitchFamily="34" charset="0"/>
              <a:cs typeface="Arial" panose="020B0604020202020204" pitchFamily="34" charset="0"/>
            </a:endParaRPr>
          </a:p>
          <a:p>
            <a:pPr algn="just"/>
            <a:r>
              <a:rPr lang="es-CL" sz="2200" b="1" dirty="0">
                <a:latin typeface="Arial" panose="020B0604020202020204" pitchFamily="34" charset="0"/>
                <a:cs typeface="Arial" panose="020B0604020202020204" pitchFamily="34" charset="0"/>
              </a:rPr>
              <a:t>Gobernanza</a:t>
            </a:r>
            <a:endParaRPr lang="es-CL" sz="22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EE1C48DC-F4FB-4FBE-9BD1-6AC523EDFD4A}"/>
              </a:ext>
            </a:extLst>
          </p:cNvPr>
          <p:cNvPicPr>
            <a:picLocks noChangeAspect="1"/>
          </p:cNvPicPr>
          <p:nvPr/>
        </p:nvPicPr>
        <p:blipFill>
          <a:blip r:embed="rId2"/>
          <a:stretch>
            <a:fillRect/>
          </a:stretch>
        </p:blipFill>
        <p:spPr>
          <a:xfrm>
            <a:off x="8253907" y="6047162"/>
            <a:ext cx="890093" cy="810838"/>
          </a:xfrm>
          <a:prstGeom prst="rect">
            <a:avLst/>
          </a:prstGeom>
        </p:spPr>
      </p:pic>
    </p:spTree>
    <p:extLst>
      <p:ext uri="{BB962C8B-B14F-4D97-AF65-F5344CB8AC3E}">
        <p14:creationId xmlns:p14="http://schemas.microsoft.com/office/powerpoint/2010/main" val="4140966874"/>
      </p:ext>
    </p:extLst>
  </p:cSld>
  <p:clrMapOvr>
    <a:masterClrMapping/>
  </p:clrMapOvr>
</p:sld>
</file>

<file path=ppt/theme/theme1.xml><?xml version="1.0" encoding="utf-8"?>
<a:theme xmlns:a="http://schemas.openxmlformats.org/drawingml/2006/main" name="Office Them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1994</Words>
  <Application>Microsoft Office PowerPoint</Application>
  <PresentationFormat>Presentación en pantalla (4:3)</PresentationFormat>
  <Paragraphs>180</Paragraphs>
  <Slides>37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37</vt:i4>
      </vt:variant>
    </vt:vector>
  </HeadingPairs>
  <TitlesOfParts>
    <vt:vector size="41" baseType="lpstr">
      <vt:lpstr>Arial</vt:lpstr>
      <vt:lpstr>Calibri</vt:lpstr>
      <vt:lpstr>Calibri Light</vt:lpstr>
      <vt:lpstr>Office Theme</vt:lpstr>
      <vt:lpstr>Presentación de PowerPoint</vt:lpstr>
      <vt:lpstr>RENDICION DE CUENTAS</vt:lpstr>
      <vt:lpstr>Presentación de PowerPoint</vt:lpstr>
      <vt:lpstr>Presentación de PowerPoint</vt:lpstr>
      <vt:lpstr>Presentación de PowerPoint</vt:lpstr>
      <vt:lpstr>QUÉ ES LA PARTICIPACIÓN CIUDADANA  La Participación ciudadana se puede entender como la forma en que la ciudadanía se vincula con el estado o gobierno local a través de diversos mecanismos y en distintos niveles </vt:lpstr>
      <vt:lpstr>CUADRO 1. TIPOS DE LÓGICAS DE ACCIÓN E INTERCAMBIO SOCIEDAD CIVIL - ESTADO  </vt:lpstr>
      <vt:lpstr>Presentación de PowerPoint</vt:lpstr>
      <vt:lpstr>1.- PLADECO PARTICIPATIVO SUBDERE</vt:lpstr>
      <vt:lpstr>2.- PARTICIPACIÓN CIUDADANA  EN LA ELABORACIÓN DEL PLAN REGULADOR COMUNAL  </vt:lpstr>
      <vt:lpstr>3.- PRESUPUESTO MUNICIPAL </vt:lpstr>
      <vt:lpstr>PRESUPUESTOS PARTICIPATIVOS</vt:lpstr>
      <vt:lpstr>PRESUPUESTOS PARTICIPATIVOS</vt:lpstr>
      <vt:lpstr>4.- EL PLAN COMUNAL DE SEGURIDAD PÚBLICA  </vt:lpstr>
      <vt:lpstr>Presentación de PowerPoint</vt:lpstr>
      <vt:lpstr>ORDENANZA MUNICIPAL DE PARTICIPACIÓN CIUDADANA  </vt:lpstr>
      <vt:lpstr>Presentación de PowerPoint</vt:lpstr>
      <vt:lpstr>5.- CONSEJO COMUNAL DE ORGANIZACIONES  DE LA SOCIEDAD CIVIL (COSOC) </vt:lpstr>
      <vt:lpstr>OBLIGACIÓN DEL ALCALDE CON EL COSOC </vt:lpstr>
      <vt:lpstr>DEBERES Y DERECHOS DEL COSOC </vt:lpstr>
      <vt:lpstr>Presentación de PowerPoint</vt:lpstr>
      <vt:lpstr>6.- AUDIENCIAS PÚBLICAS</vt:lpstr>
      <vt:lpstr>7.- OFICINAS DE INFORMACIÓN, RECLAMOS Y SUGERENCIAS.(OIRS) </vt:lpstr>
      <vt:lpstr>8.- LOS PLEBISCITOS COMUNALES </vt:lpstr>
      <vt:lpstr>QUE MATERIAS SE PODRÍAN PLEBISCITAR: </vt:lpstr>
      <vt:lpstr>9.- CONSULTA POPULAR NO VINCULANTE: </vt:lpstr>
      <vt:lpstr>PARTICIPACIÓN EN EDUCACIÓN</vt:lpstr>
      <vt:lpstr>Presentación de PowerPoint</vt:lpstr>
      <vt:lpstr>1.- EL AULA: PRIMER ESPACIO DE PARTICIPACIÓN </vt:lpstr>
      <vt:lpstr>2.- EL CONSEJO ESCOLAR </vt:lpstr>
      <vt:lpstr>3.-  EL CONSEJO DE PROFESORES: </vt:lpstr>
      <vt:lpstr>PARTICIPACIÓN EN SALUD</vt:lpstr>
      <vt:lpstr>Presentación de PowerPoint</vt:lpstr>
      <vt:lpstr>Mecanismos de participación presentes en salud</vt:lpstr>
      <vt:lpstr>SOBRE JUNTAS DE VECINOS Y DEMÁS ORGANIZACIONES COMUNITARIAS. </vt:lpstr>
      <vt:lpstr>REGISTRO PÚBLICO DE ORGANIZACIONES COMUNITARIAS. </vt:lpstr>
      <vt:lpstr>TRANSPARENCIA ACTIVA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CURSO-TALLER  “PARTICIPACIÓN CIUDADANA EN LA GESTIÓN PÚBLICA:  ENTRE TODOS CONSTRUIMOS UNA MEJOR COMUNA“  LA SERENA DESDE EL 18 A 22  DE FEBRERO DE 2019</dc:title>
  <dc:creator>consu</dc:creator>
  <cp:lastModifiedBy>Usuario de Windows</cp:lastModifiedBy>
  <cp:revision>52</cp:revision>
  <dcterms:created xsi:type="dcterms:W3CDTF">2019-02-20T02:07:00Z</dcterms:created>
  <dcterms:modified xsi:type="dcterms:W3CDTF">2019-03-04T20:31:31Z</dcterms:modified>
</cp:coreProperties>
</file>