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300" r:id="rId16"/>
    <p:sldId id="30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2" r:id="rId47"/>
    <p:sldId id="303" r:id="rId4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735" autoAdjust="0"/>
    <p:restoredTop sz="94660"/>
  </p:normalViewPr>
  <p:slideViewPr>
    <p:cSldViewPr>
      <p:cViewPr>
        <p:scale>
          <a:sx n="64" d="100"/>
          <a:sy n="64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A153B-B19C-40DF-9B3A-E2887056ECFF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424A8-ECD8-4F0F-8858-864FA40F5F3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614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0D78CA-6282-4260-973D-13918DCFB46D}" type="slidenum">
              <a:rPr lang="es-CL" altLang="es-CL"/>
              <a:pPr/>
              <a:t>17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f618a24e2_3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553" name="Google Shape;553;g3f618a24e2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2610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3f56f30f3e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707" name="Google Shape;707;g3f56f30f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9057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3f56f30f3e_3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771" name="Google Shape;771;g3f56f30f3e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599828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f618a24e2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854" name="Google Shape;854;g3f618a24e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3447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f618a24e2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854" name="Google Shape;854;g3f618a24e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82027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f618a24e2_1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854" name="Google Shape;854;g3f618a24e2_1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640784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ca962ec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110" name="Google Shape;110;g42ca962ec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226974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937" name="Google Shape;9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98" cy="308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05520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 smtClean="0"/>
          </a:p>
        </p:txBody>
      </p:sp>
      <p:sp>
        <p:nvSpPr>
          <p:cNvPr id="1843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B4FD97-A7B4-4DD1-9BE5-A5D493F5A495}" type="slidenum">
              <a:rPr lang="es-CL" altLang="es-CL"/>
              <a:pPr/>
              <a:t>24</a:t>
            </a:fld>
            <a:endParaRPr lang="es-CL" alt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f5548089e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101" name="Google Shape;101;g3f5548089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15118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2ca962ecb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110" name="Google Shape;110;g42ca962ec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98" cy="308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467004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67f7fc2f6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5" name="Google Shape;165;g467f7fc2f6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58290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f5ee22128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239" name="Google Shape;239;g3f5ee2212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97308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f5548089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316" name="Google Shape;316;g3f554808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82980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f5548089e_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/>
          </a:p>
        </p:txBody>
      </p:sp>
      <p:sp>
        <p:nvSpPr>
          <p:cNvPr id="398" name="Google Shape;398;g3f5548089e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00310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f5548089e_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283" cy="3600590"/>
          </a:xfrm>
          <a:prstGeom prst="rect">
            <a:avLst/>
          </a:prstGeom>
        </p:spPr>
        <p:txBody>
          <a:bodyPr spcFirstLastPara="1" wrap="square" lIns="91433" tIns="45704" rIns="91433" bIns="45704" anchor="t" anchorCtr="0">
            <a:noAutofit/>
          </a:bodyPr>
          <a:lstStyle/>
          <a:p>
            <a:endParaRPr dirty="0"/>
          </a:p>
        </p:txBody>
      </p:sp>
      <p:sp>
        <p:nvSpPr>
          <p:cNvPr id="482" name="Google Shape;482;g3f5548089e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1687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510F-387C-462A-B015-639C9BD9DE7B}" type="datetimeFigureOut">
              <a:rPr lang="es-CL" smtClean="0"/>
              <a:pPr/>
              <a:t>25-02-2019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38630-9CF7-4D93-9DD6-0EF6A34E43E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xmlns="" id="{B4708B3B-C18E-4330-A2EB-108422FEB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 l="3616" t="11466" r="7907" b="1265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F244CDE3-3BD3-4D7D-BBE6-0464651F1AD9}"/>
              </a:ext>
            </a:extLst>
          </p:cNvPr>
          <p:cNvSpPr/>
          <p:nvPr/>
        </p:nvSpPr>
        <p:spPr>
          <a:xfrm>
            <a:off x="1338451" y="142851"/>
            <a:ext cx="6467099" cy="79024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xmlns="" id="{6134DCFC-C155-46E6-A7F9-9BFF49D82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235593" y="591184"/>
            <a:ext cx="2672814" cy="1435881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35C7DC35-D5E1-470C-AE39-C036A70D9446}"/>
              </a:ext>
            </a:extLst>
          </p:cNvPr>
          <p:cNvCxnSpPr/>
          <p:nvPr/>
        </p:nvCxnSpPr>
        <p:spPr>
          <a:xfrm>
            <a:off x="3630775" y="4076281"/>
            <a:ext cx="18824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338451" y="3413298"/>
            <a:ext cx="6467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PROGRAMA DE PAVIMENTACION PARTICIPATIVA Y VIVE TU VEREDA</a:t>
            </a:r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L" sz="2000" b="1" dirty="0" smtClean="0">
                <a:solidFill>
                  <a:schemeClr val="accent1">
                    <a:lumMod val="75000"/>
                  </a:schemeClr>
                </a:solidFill>
              </a:rPr>
              <a:t>PARTICIPACION MUNICIPAL Y DE VECINOS Y FINANCIAMIENTO</a:t>
            </a:r>
          </a:p>
          <a:p>
            <a:pPr algn="ctr"/>
            <a:endParaRPr lang="es-C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8"/>
          <p:cNvSpPr txBox="1"/>
          <p:nvPr/>
        </p:nvSpPr>
        <p:spPr>
          <a:xfrm>
            <a:off x="2758440" y="5545759"/>
            <a:ext cx="297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EXPONE: RENAN RETAMAL SAENZ, </a:t>
            </a:r>
          </a:p>
          <a:p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ENCARGADO NACIONAL, DDU-MINVU</a:t>
            </a:r>
          </a:p>
          <a:p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</a:rPr>
              <a:t>ENERO DEL 2019</a:t>
            </a:r>
            <a:endParaRPr lang="es-C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0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2000" b="1" dirty="0">
                <a:solidFill>
                  <a:prstClr val="white"/>
                </a:solidFill>
                <a:latin typeface="Verdana" pitchFamily="34" charset="0"/>
              </a:rPr>
              <a:t>Sistema de </a:t>
            </a: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Selección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altLang="es-ES" sz="2000" dirty="0">
                <a:ea typeface="ヒラギノ角ゴ Pro W3" charset="-128"/>
              </a:rPr>
              <a:t>Los comité inscritos que reúnan todos los requisitos del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Programa</a:t>
            </a:r>
            <a:r>
              <a:rPr lang="es-ES_tradnl" altLang="es-ES" sz="2000" dirty="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s-ES_tradnl" altLang="es-ES" sz="2000" dirty="0">
                <a:ea typeface="ヒラギノ角ゴ Pro W3" charset="-128"/>
              </a:rPr>
              <a:t>participan de la selección. La postulación es permanente y los períodos de selección son publicados por las SEREMI de Vivienda y Urbanismo.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ES_tradnl" altLang="es-ES" sz="2000" dirty="0">
              <a:ea typeface="ヒラギノ角ゴ Pro W3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altLang="es-ES" sz="2000" dirty="0">
                <a:ea typeface="ヒラギノ角ゴ Pro W3" charset="-128"/>
              </a:rPr>
              <a:t>Para postular válidamente en un Llamado, el cierre de recepción de postulaciones normalmente es: 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s-ES_tradnl" altLang="es-ES" sz="2000" dirty="0">
              <a:ea typeface="ヒラギノ角ゴ Pro W3" charset="-128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s-ES_tradnl" altLang="es-ES" sz="2000" dirty="0">
                <a:ea typeface="ヒラギノ角ゴ Pro W3" charset="-128"/>
              </a:rPr>
              <a:t>30 Septiembre en SERVIU para su VB Técnico;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s-ES_tradnl" altLang="es-ES" sz="2000" dirty="0">
                <a:ea typeface="ヒラギノ角ゴ Pro W3" charset="-128"/>
              </a:rPr>
              <a:t>30 de Octubre en SEREMI MINVU;</a:t>
            </a:r>
          </a:p>
          <a:p>
            <a:pPr lvl="1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ES" sz="2000" dirty="0">
                <a:ea typeface="ヒラギノ角ゴ Pro W3" charset="-128"/>
              </a:rPr>
              <a:t> 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altLang="es-ES" sz="2000" dirty="0">
                <a:ea typeface="ヒラギノ角ゴ Pro W3" charset="-128"/>
              </a:rPr>
              <a:t>La SEREMI realiza el proceso de selección en estricto orden de puntaje entre los postulantes, hasta completar el monto de recursos asignados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a la comuna.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s-ES_tradnl" altLang="es-ES" sz="2000" dirty="0">
                <a:ea typeface="ヒラギノ角ゴ Pro W3" charset="-128"/>
              </a:rPr>
              <a:t>Los proyectos seleccionados son publicados por la SEREMI:</a:t>
            </a: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>
              <a:ea typeface="ヒラギノ角ゴ Pro W3" charset="-128"/>
            </a:endParaRP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s-ES_tradnl" altLang="es-ES" sz="2000" dirty="0">
                <a:ea typeface="ヒラギノ角ゴ Pro W3" charset="-128"/>
              </a:rPr>
              <a:t>A mediados de Diciembre una Lista Preliminar de Seleccionados;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s-ES_tradnl" altLang="es-ES" sz="2000" dirty="0">
                <a:ea typeface="ヒラギノ角ゴ Pro W3" charset="-128"/>
              </a:rPr>
              <a:t>A fines de Diciembre la Lista Definitiva de Proyectos Seleccionados;</a:t>
            </a:r>
          </a:p>
          <a:p>
            <a:pPr marL="742950" lvl="1" indent="-28575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s-ES_tradnl" altLang="es-ES" sz="2000" dirty="0">
                <a:ea typeface="ヒラギノ角ゴ Pro W3" charset="-128"/>
              </a:rPr>
              <a:t>Entre ambas publicaciones hay un período de Apelación de Resultados;</a:t>
            </a:r>
          </a:p>
        </p:txBody>
      </p:sp>
    </p:spTree>
    <p:extLst>
      <p:ext uri="{BB962C8B-B14F-4D97-AF65-F5344CB8AC3E}">
        <p14:creationId xmlns="" xmlns:p14="http://schemas.microsoft.com/office/powerpoint/2010/main" val="21674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2000" b="1" dirty="0">
                <a:solidFill>
                  <a:prstClr val="white"/>
                </a:solidFill>
                <a:latin typeface="Verdana" pitchFamily="34" charset="0"/>
              </a:rPr>
              <a:t>Factores de </a:t>
            </a: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selección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5"/>
            <a:ext cx="90906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Aportes del Comité y del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Municipio.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Antigüedad de la población.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Antigüedad de la postulación (</a:t>
            </a:r>
            <a:r>
              <a:rPr lang="es-ES_tradnl" altLang="es-ES" sz="2000" dirty="0" err="1">
                <a:ea typeface="ヒラギノ角ゴ Pro W3" charset="-128"/>
              </a:rPr>
              <a:t>N°Veces</a:t>
            </a:r>
            <a:r>
              <a:rPr lang="es-ES_tradnl" altLang="es-ES" sz="2000" dirty="0">
                <a:ea typeface="ヒラギノ角ゴ Pro W3" charset="-128"/>
              </a:rPr>
              <a:t>).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Magnitud o tamaño de la calle o pasaje.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Grado de cobertura del pasaje.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Costo del Pavimento.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Si es pavimentos o </a:t>
            </a:r>
            <a:r>
              <a:rPr lang="es-ES_tradnl" altLang="es-ES" sz="2000" dirty="0" err="1">
                <a:ea typeface="ヒラギノ角ゴ Pro W3" charset="-128"/>
              </a:rPr>
              <a:t>repavimentos</a:t>
            </a:r>
            <a:r>
              <a:rPr lang="es-ES_tradnl" altLang="es-ES" sz="2000" dirty="0">
                <a:ea typeface="ヒラギノ角ゴ Pro W3" charset="-128"/>
              </a:rPr>
              <a:t>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Vulnerabilidad Social.</a:t>
            </a:r>
          </a:p>
          <a:p>
            <a:pPr marL="742950" lvl="1" indent="-28575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Ingreso de la postulación (Anticipación).</a:t>
            </a:r>
          </a:p>
          <a:p>
            <a:pPr marL="342900" lvl="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_tradnl" altLang="es-ES" sz="2000" dirty="0">
              <a:ea typeface="ヒラギノ角ゴ Pro W3" charset="-128"/>
            </a:endParaRPr>
          </a:p>
          <a:p>
            <a:pPr marL="342900" lvl="0" indent="-342900" defTabSz="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_tradnl" altLang="es-ES" sz="2000" dirty="0">
                <a:ea typeface="ヒラギノ角ゴ Pro W3" charset="-128"/>
              </a:rPr>
              <a:t>Los proyectos no seleccionados participan en el siguiente proceso de selección.</a:t>
            </a:r>
          </a:p>
        </p:txBody>
      </p:sp>
    </p:spTree>
    <p:extLst>
      <p:ext uri="{BB962C8B-B14F-4D97-AF65-F5344CB8AC3E}">
        <p14:creationId xmlns="" xmlns:p14="http://schemas.microsoft.com/office/powerpoint/2010/main" val="216742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2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10.- Sistema Informático del Programa de Pavimentación Participativa: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11" name="10 Rectángulo redondeado"/>
          <p:cNvSpPr/>
          <p:nvPr/>
        </p:nvSpPr>
        <p:spPr>
          <a:xfrm>
            <a:off x="1352196" y="2204368"/>
            <a:ext cx="5724432" cy="3312368"/>
          </a:xfrm>
          <a:prstGeom prst="roundRect">
            <a:avLst>
              <a:gd name="adj" fmla="val 567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Ministerio de Vivienda y Urbanismo, en el marco de su proceso de </a:t>
            </a:r>
            <a:r>
              <a:rPr kumimoji="0" lang="es-CL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automatización de los procedimientos y la implementación de Tecnologías de la Información</a:t>
            </a:r>
            <a:r>
              <a:rPr kumimoji="0" lang="es-CL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con miras a mejorar el acceso de los ciudadanos a la información relevante de sus trámites, ha solicitado el Levantamiento de Requerimientos, Análisis del Proceso, Diseño de Solución y Construcción e Implementación del Trámite de Postulación y Seguimiento del Programa de Pavimentos Participativos</a:t>
            </a:r>
          </a:p>
        </p:txBody>
      </p:sp>
    </p:spTree>
    <p:extLst>
      <p:ext uri="{BB962C8B-B14F-4D97-AF65-F5344CB8AC3E}">
        <p14:creationId xmlns="" xmlns:p14="http://schemas.microsoft.com/office/powerpoint/2010/main" val="4019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2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Sistema Informático del Programa de Pavimentación Participativa: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19" t="26914" r="5715" b="15028"/>
          <a:stretch/>
        </p:blipFill>
        <p:spPr bwMode="auto">
          <a:xfrm>
            <a:off x="1036994" y="1808479"/>
            <a:ext cx="6986729" cy="478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87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5B6AF5B4-1B8C-4C8A-A00F-E13168F21131}"/>
              </a:ext>
            </a:extLst>
          </p:cNvPr>
          <p:cNvSpPr/>
          <p:nvPr/>
        </p:nvSpPr>
        <p:spPr>
          <a:xfrm>
            <a:off x="0" y="4642339"/>
            <a:ext cx="9144000" cy="7678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4426"/>
            <a:ext cx="3715877" cy="806934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0BA2A75-9332-426A-9839-0E914B7849DD}"/>
              </a:ext>
            </a:extLst>
          </p:cNvPr>
          <p:cNvSpPr txBox="1"/>
          <p:nvPr/>
        </p:nvSpPr>
        <p:spPr>
          <a:xfrm>
            <a:off x="2979420" y="3760430"/>
            <a:ext cx="6019800" cy="618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00"/>
              </a:lnSpc>
            </a:pPr>
            <a:r>
              <a:rPr lang="es-CL" sz="4000" b="1" dirty="0" smtClean="0">
                <a:solidFill>
                  <a:schemeClr val="accent1">
                    <a:lumMod val="75000"/>
                  </a:schemeClr>
                </a:solidFill>
              </a:rPr>
              <a:t>Gracias por su participación</a:t>
            </a:r>
            <a:endParaRPr lang="es-C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241010" y="0"/>
            <a:ext cx="1293302" cy="167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577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u="sng" dirty="0" smtClean="0"/>
              <a:t>Condominios – Ley de Copropiedad</a:t>
            </a:r>
            <a:endParaRPr lang="es-CL" b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Éstos pueden postular a 4 áreas de financiamiento</a:t>
            </a:r>
          </a:p>
          <a:p>
            <a:pPr>
              <a:buNone/>
            </a:pPr>
            <a:endParaRPr lang="es-CL" sz="2800" dirty="0" smtClean="0"/>
          </a:p>
          <a:p>
            <a:pPr>
              <a:buNone/>
            </a:pPr>
            <a:r>
              <a:rPr lang="es-CL" dirty="0" smtClean="0"/>
              <a:t>_ Equipamiento Comunitario.</a:t>
            </a:r>
          </a:p>
          <a:p>
            <a:pPr>
              <a:buNone/>
            </a:pPr>
            <a:r>
              <a:rPr lang="es-CL" dirty="0" smtClean="0"/>
              <a:t>_ Proyectos para la vivienda.</a:t>
            </a:r>
          </a:p>
          <a:p>
            <a:pPr>
              <a:buNone/>
            </a:pPr>
            <a:r>
              <a:rPr lang="es-CL" dirty="0" smtClean="0"/>
              <a:t>_ Proyectos para condominios sociales.</a:t>
            </a:r>
          </a:p>
          <a:p>
            <a:pPr>
              <a:buNone/>
            </a:pPr>
            <a:r>
              <a:rPr lang="es-CL" dirty="0" smtClean="0"/>
              <a:t>_ Proyectos de eficiencia energética e hídrica para la vivienda.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51435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s-CL" dirty="0" smtClean="0"/>
              <a:t>    </a:t>
            </a:r>
            <a:r>
              <a:rPr lang="es-CL" sz="2800" dirty="0" smtClean="0"/>
              <a:t>Las postulaciones pueden ser individuales, grupales o colectivas.</a:t>
            </a:r>
          </a:p>
          <a:p>
            <a:pPr>
              <a:buNone/>
            </a:pPr>
            <a:endParaRPr lang="es-CL" sz="2800" dirty="0" smtClean="0"/>
          </a:p>
          <a:p>
            <a:pPr>
              <a:buNone/>
            </a:pPr>
            <a:r>
              <a:rPr lang="es-CL" sz="2800" dirty="0"/>
              <a:t> </a:t>
            </a:r>
            <a:r>
              <a:rPr lang="es-CL" sz="2800" dirty="0" smtClean="0"/>
              <a:t>     </a:t>
            </a:r>
            <a:r>
              <a:rPr lang="es-CL" sz="2800" b="1" u="sng" dirty="0" smtClean="0"/>
              <a:t>Recursos máximos a los que se puede postular por ítem</a:t>
            </a:r>
          </a:p>
          <a:p>
            <a:pPr>
              <a:buNone/>
            </a:pPr>
            <a:endParaRPr lang="es-CL" sz="2800" b="1" u="sng" dirty="0"/>
          </a:p>
          <a:p>
            <a:pPr>
              <a:buFont typeface="Wingdings" pitchFamily="2" charset="2"/>
              <a:buChar char="§"/>
            </a:pPr>
            <a:r>
              <a:rPr lang="es-CL" sz="2800" dirty="0" smtClean="0"/>
              <a:t>   Para la construcción y edificaciones comunes 7500 U.F.</a:t>
            </a:r>
          </a:p>
          <a:p>
            <a:pPr>
              <a:buFont typeface="Wingdings" pitchFamily="2" charset="2"/>
              <a:buChar char="§"/>
            </a:pPr>
            <a:r>
              <a:rPr lang="es-CL" sz="2800" dirty="0" smtClean="0"/>
              <a:t>   Mejoramiento de sedes sociales 2000 U.F.</a:t>
            </a:r>
          </a:p>
          <a:p>
            <a:pPr>
              <a:buFont typeface="Wingdings" pitchFamily="2" charset="2"/>
              <a:buChar char="§"/>
            </a:pPr>
            <a:r>
              <a:rPr lang="es-CL" sz="2800" dirty="0"/>
              <a:t> </a:t>
            </a:r>
            <a:r>
              <a:rPr lang="es-CL" sz="2800" dirty="0" smtClean="0"/>
              <a:t>  Construcción o mejoramiento de áreas verdes 3500 U.F.</a:t>
            </a:r>
          </a:p>
          <a:p>
            <a:pPr>
              <a:buFont typeface="Wingdings" pitchFamily="2" charset="2"/>
              <a:buChar char="§"/>
            </a:pPr>
            <a:r>
              <a:rPr lang="es-CL" sz="2800" dirty="0" smtClean="0"/>
              <a:t>   Equipamiento comunitario 1000 U.F.</a:t>
            </a:r>
          </a:p>
          <a:p>
            <a:pPr>
              <a:buFont typeface="Wingdings" pitchFamily="2" charset="2"/>
              <a:buChar char="§"/>
            </a:pPr>
            <a:r>
              <a:rPr lang="es-CL" sz="2800" dirty="0"/>
              <a:t> </a:t>
            </a:r>
            <a:r>
              <a:rPr lang="es-CL" sz="2800" dirty="0" smtClean="0"/>
              <a:t>  Mejoramiento de mobiliario urbano 250 U.F.</a:t>
            </a:r>
          </a:p>
          <a:p>
            <a:pPr>
              <a:buNone/>
            </a:pPr>
            <a:r>
              <a:rPr lang="es-CL" sz="2800" dirty="0"/>
              <a:t> </a:t>
            </a:r>
            <a:r>
              <a:rPr lang="es-CL" sz="2800" dirty="0" smtClean="0"/>
              <a:t>  </a:t>
            </a:r>
          </a:p>
          <a:p>
            <a:pPr>
              <a:buNone/>
            </a:pPr>
            <a:r>
              <a:rPr lang="es-CL" sz="2800" dirty="0"/>
              <a:t> </a:t>
            </a:r>
            <a:r>
              <a:rPr lang="es-CL" sz="2800" dirty="0" smtClean="0"/>
              <a:t>  A estos valores se debe agregar un aporte adicional del 10%.</a:t>
            </a:r>
          </a:p>
          <a:p>
            <a:pPr>
              <a:buNone/>
            </a:pPr>
            <a:r>
              <a:rPr lang="es-CL" sz="2800" dirty="0"/>
              <a:t> </a:t>
            </a:r>
            <a:r>
              <a:rPr lang="es-CL" sz="2800" dirty="0" smtClean="0"/>
              <a:t>    </a:t>
            </a:r>
          </a:p>
          <a:p>
            <a:pPr>
              <a:buNone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7038"/>
            <a:ext cx="9144000" cy="2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Rectángulo">
            <a:extLst>
              <a:ext uri="{FF2B5EF4-FFF2-40B4-BE49-F238E27FC236}">
                <a16:creationId xmlns="" xmlns:a16="http://schemas.microsoft.com/office/drawing/2014/main" id="{89C94BC2-FCCA-47A7-8827-9EED9FEF6ACB}"/>
              </a:ext>
            </a:extLst>
          </p:cNvPr>
          <p:cNvSpPr/>
          <p:nvPr/>
        </p:nvSpPr>
        <p:spPr>
          <a:xfrm>
            <a:off x="0" y="5623"/>
            <a:ext cx="9144000" cy="1785132"/>
          </a:xfrm>
          <a:prstGeom prst="rect">
            <a:avLst/>
          </a:prstGeom>
          <a:solidFill>
            <a:srgbClr val="291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5124" name="Título 3"/>
          <p:cNvSpPr txBox="1">
            <a:spLocks/>
          </p:cNvSpPr>
          <p:nvPr/>
        </p:nvSpPr>
        <p:spPr bwMode="auto">
          <a:xfrm>
            <a:off x="1668135" y="479316"/>
            <a:ext cx="7093328" cy="7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eaLnBrk="1" hangingPunct="1"/>
            <a:r>
              <a:rPr lang="es-ES" altLang="es-ES" sz="2400" b="1" dirty="0">
                <a:solidFill>
                  <a:schemeClr val="bg1"/>
                </a:solidFill>
              </a:rPr>
              <a:t> </a:t>
            </a:r>
            <a:r>
              <a:rPr lang="es-ES" altLang="es-ES" sz="3100" dirty="0">
                <a:solidFill>
                  <a:schemeClr val="bg1"/>
                </a:solidFill>
              </a:rPr>
              <a:t>Escuela de Verano: Migración Intercultural</a:t>
            </a:r>
            <a:endParaRPr lang="es-ES" altLang="es-ES" sz="3100" dirty="0"/>
          </a:p>
        </p:txBody>
      </p:sp>
      <p:pic>
        <p:nvPicPr>
          <p:cNvPr id="5125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8" y="0"/>
            <a:ext cx="1262372" cy="16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1737" y="3459221"/>
            <a:ext cx="1789726" cy="11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ítulo 3"/>
          <p:cNvSpPr txBox="1">
            <a:spLocks/>
          </p:cNvSpPr>
          <p:nvPr/>
        </p:nvSpPr>
        <p:spPr bwMode="auto">
          <a:xfrm>
            <a:off x="349748" y="3883717"/>
            <a:ext cx="7772332" cy="7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s-ES" altLang="es-ES" sz="2100" b="1" dirty="0"/>
              <a:t>Alcalde Rodrigo Delgado </a:t>
            </a:r>
            <a:r>
              <a:rPr lang="es-ES" altLang="es-ES" sz="2100" b="1" dirty="0" err="1"/>
              <a:t>Mocarquer</a:t>
            </a:r>
            <a:endParaRPr lang="es-ES" altLang="es-ES" sz="2100" b="1" dirty="0"/>
          </a:p>
          <a:p>
            <a:pPr algn="ctr" eaLnBrk="1" hangingPunct="1">
              <a:buFont typeface="Arial" pitchFamily="34" charset="0"/>
              <a:buNone/>
            </a:pPr>
            <a:r>
              <a:rPr lang="es-ES" altLang="es-ES" sz="2100" b="1" dirty="0"/>
              <a:t>Presidente Comisión Asuntos Migrantes ACHM </a:t>
            </a:r>
          </a:p>
          <a:p>
            <a:pPr algn="ctr" eaLnBrk="1" hangingPunct="1"/>
            <a:endParaRPr lang="es-ES" altLang="es-ES" sz="2100" b="1" dirty="0"/>
          </a:p>
        </p:txBody>
      </p:sp>
      <p:sp>
        <p:nvSpPr>
          <p:cNvPr id="5128" name="Título 3"/>
          <p:cNvSpPr txBox="1">
            <a:spLocks noChangeArrowheads="1"/>
          </p:cNvSpPr>
          <p:nvPr/>
        </p:nvSpPr>
        <p:spPr bwMode="auto">
          <a:xfrm>
            <a:off x="1169470" y="2649587"/>
            <a:ext cx="6198465" cy="7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eaLnBrk="1" hangingPunct="1"/>
            <a:r>
              <a:rPr lang="es-ES" altLang="es-ES" sz="3100" b="1" dirty="0"/>
              <a:t>“Desafíos de la migración en Chile”</a:t>
            </a:r>
          </a:p>
        </p:txBody>
      </p:sp>
      <p:sp>
        <p:nvSpPr>
          <p:cNvPr id="5129" name="Título 3"/>
          <p:cNvSpPr txBox="1">
            <a:spLocks/>
          </p:cNvSpPr>
          <p:nvPr/>
        </p:nvSpPr>
        <p:spPr bwMode="auto">
          <a:xfrm>
            <a:off x="349748" y="5726479"/>
            <a:ext cx="7772332" cy="4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s-ES" altLang="es-ES" sz="1400" b="1" dirty="0"/>
              <a:t>@</a:t>
            </a:r>
            <a:r>
              <a:rPr lang="es-ES" altLang="es-ES" sz="1400" b="1" dirty="0" err="1"/>
              <a:t>rodrigodelgadom</a:t>
            </a:r>
            <a:r>
              <a:rPr lang="es-ES" altLang="es-ES" sz="1400" b="1" dirty="0"/>
              <a:t>                                                      rodrigodelgado@estacioncentral.cl</a:t>
            </a:r>
          </a:p>
          <a:p>
            <a:pPr algn="ctr" eaLnBrk="1" hangingPunct="1"/>
            <a:endParaRPr lang="es-ES" altLang="es-ES" sz="2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0 Proceso">
            <a:extLst>
              <a:ext uri="{FF2B5EF4-FFF2-40B4-BE49-F238E27FC236}">
                <a16:creationId xmlns="" xmlns:a16="http://schemas.microsoft.com/office/drawing/2014/main" id="{5B69B1F5-7A41-49FC-9B71-721E82C8CD23}"/>
              </a:ext>
            </a:extLst>
          </p:cNvPr>
          <p:cNvSpPr/>
          <p:nvPr/>
        </p:nvSpPr>
        <p:spPr>
          <a:xfrm>
            <a:off x="0" y="179919"/>
            <a:ext cx="9144000" cy="638150"/>
          </a:xfrm>
          <a:prstGeom prst="flowChartProcess">
            <a:avLst/>
          </a:prstGeom>
          <a:solidFill>
            <a:srgbClr val="243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r>
              <a:rPr lang="es-CL" sz="2400" b="1" dirty="0"/>
              <a:t>IMPACTO DE LA MIGRACIÓN </a:t>
            </a:r>
          </a:p>
        </p:txBody>
      </p:sp>
      <p:pic>
        <p:nvPicPr>
          <p:cNvPr id="7171" name="Imagen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79" y="934735"/>
            <a:ext cx="4076751" cy="572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Resultado de imagen para comercio ambulante ilegal + inmigr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5077" y="3917452"/>
            <a:ext cx="4718867" cy="25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Imagen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077" y="896783"/>
            <a:ext cx="4718867" cy="308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ángulo 1"/>
          <p:cNvSpPr>
            <a:spLocks noChangeArrowheads="1"/>
          </p:cNvSpPr>
          <p:nvPr/>
        </p:nvSpPr>
        <p:spPr bwMode="auto">
          <a:xfrm>
            <a:off x="885300" y="1267866"/>
            <a:ext cx="7772332" cy="72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44" tIns="39822" rIns="79644" bIns="39822">
            <a:spAutoFit/>
          </a:bodyPr>
          <a:lstStyle/>
          <a:p>
            <a:endParaRPr lang="es-CL" altLang="es-CL" sz="2100" dirty="0"/>
          </a:p>
          <a:p>
            <a:pPr algn="just" eaLnBrk="1" hangingPunct="1"/>
            <a:endParaRPr lang="es-CL" altLang="es-CL" sz="21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redondeado 1">
            <a:extLst>
              <a:ext uri="{FF2B5EF4-FFF2-40B4-BE49-F238E27FC236}">
                <a16:creationId xmlns="" xmlns:a16="http://schemas.microsoft.com/office/drawing/2014/main" id="{EBEC35A6-BF34-4AF2-A6A2-01DE55AEA7C7}"/>
              </a:ext>
            </a:extLst>
          </p:cNvPr>
          <p:cNvSpPr/>
          <p:nvPr/>
        </p:nvSpPr>
        <p:spPr>
          <a:xfrm>
            <a:off x="71043" y="181325"/>
            <a:ext cx="2375828" cy="1593968"/>
          </a:xfrm>
          <a:prstGeom prst="roundRect">
            <a:avLst/>
          </a:prstGeom>
          <a:solidFill>
            <a:srgbClr val="63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r>
              <a:rPr lang="es-ES_tradnl" sz="2600" b="1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Migración</a:t>
            </a:r>
          </a:p>
          <a:p>
            <a:pPr algn="ctr">
              <a:defRPr/>
            </a:pPr>
            <a:r>
              <a:rPr lang="es-ES_tradnl" sz="2600" b="1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en Chile</a:t>
            </a: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2643604" y="725298"/>
            <a:ext cx="6193000" cy="46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44" tIns="39822" rIns="79644" bIns="39822">
            <a:spAutoFit/>
          </a:bodyPr>
          <a:lstStyle/>
          <a:p>
            <a:pPr algn="just"/>
            <a:r>
              <a:rPr lang="es-ES_tradnl" altLang="es-CL" sz="2400" b="1" dirty="0">
                <a:solidFill>
                  <a:srgbClr val="638A9B"/>
                </a:solidFill>
              </a:rPr>
              <a:t>Ejes para lograr la Integración Social</a:t>
            </a:r>
            <a:endParaRPr lang="es-ES_tradnl" altLang="es-CL" dirty="0">
              <a:solidFill>
                <a:srgbClr val="638A9B"/>
              </a:solidFill>
            </a:endParaRPr>
          </a:p>
        </p:txBody>
      </p:sp>
      <p:grpSp>
        <p:nvGrpSpPr>
          <p:cNvPr id="2" name="Agrupar 17">
            <a:extLst>
              <a:ext uri="{FF2B5EF4-FFF2-40B4-BE49-F238E27FC236}">
                <a16:creationId xmlns="" xmlns:a16="http://schemas.microsoft.com/office/drawing/2014/main" id="{B0285E51-8CD1-451F-A3DE-7C82DBF3BCDC}"/>
              </a:ext>
            </a:extLst>
          </p:cNvPr>
          <p:cNvGrpSpPr/>
          <p:nvPr/>
        </p:nvGrpSpPr>
        <p:grpSpPr>
          <a:xfrm>
            <a:off x="1436869" y="1888489"/>
            <a:ext cx="2993558" cy="612990"/>
            <a:chOff x="1669612" y="2348879"/>
            <a:chExt cx="3478452" cy="692310"/>
          </a:xfrm>
          <a:solidFill>
            <a:schemeClr val="bg1"/>
          </a:solidFill>
        </p:grpSpPr>
        <p:sp>
          <p:nvSpPr>
            <p:cNvPr id="6" name="Rectángulo redondeado 4">
              <a:extLst>
                <a:ext uri="{FF2B5EF4-FFF2-40B4-BE49-F238E27FC236}">
                  <a16:creationId xmlns="" xmlns:a16="http://schemas.microsoft.com/office/drawing/2014/main" id="{9EFBBB04-881E-4E13-A3D5-9B67C8465186}"/>
                </a:ext>
              </a:extLst>
            </p:cNvPr>
            <p:cNvSpPr/>
            <p:nvPr/>
          </p:nvSpPr>
          <p:spPr>
            <a:xfrm>
              <a:off x="2267744" y="2564904"/>
              <a:ext cx="2880320" cy="476285"/>
            </a:xfrm>
            <a:prstGeom prst="roundRect">
              <a:avLst/>
            </a:prstGeom>
            <a:grpFill/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100" dirty="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</a:rPr>
                <a:t>TRABAJO</a:t>
              </a:r>
            </a:p>
          </p:txBody>
        </p:sp>
        <p:sp>
          <p:nvSpPr>
            <p:cNvPr id="7" name="Flecha curva 12">
              <a:extLst>
                <a:ext uri="{FF2B5EF4-FFF2-40B4-BE49-F238E27FC236}">
                  <a16:creationId xmlns="" xmlns:a16="http://schemas.microsoft.com/office/drawing/2014/main" id="{C52004C6-34F4-4156-A968-1BC149F96681}"/>
                </a:ext>
              </a:extLst>
            </p:cNvPr>
            <p:cNvSpPr/>
            <p:nvPr/>
          </p:nvSpPr>
          <p:spPr>
            <a:xfrm flipV="1">
              <a:off x="1669612" y="2348879"/>
              <a:ext cx="576064" cy="583620"/>
            </a:xfrm>
            <a:prstGeom prst="bentArrow">
              <a:avLst>
                <a:gd name="adj1" fmla="val 3106"/>
                <a:gd name="adj2" fmla="val 15421"/>
                <a:gd name="adj3" fmla="val 27737"/>
                <a:gd name="adj4" fmla="val 38276"/>
              </a:avLst>
            </a:prstGeom>
            <a:grpFill/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Agrupar 18"/>
          <p:cNvGrpSpPr>
            <a:grpSpLocks/>
          </p:cNvGrpSpPr>
          <p:nvPr/>
        </p:nvGrpSpPr>
        <p:grpSpPr bwMode="auto">
          <a:xfrm>
            <a:off x="1418119" y="1889148"/>
            <a:ext cx="3012479" cy="1388748"/>
            <a:chOff x="1647582" y="2371734"/>
            <a:chExt cx="3500482" cy="1569555"/>
          </a:xfrm>
        </p:grpSpPr>
        <p:sp>
          <p:nvSpPr>
            <p:cNvPr id="9" name="Rectángulo redondeado 5">
              <a:extLst>
                <a:ext uri="{FF2B5EF4-FFF2-40B4-BE49-F238E27FC236}">
                  <a16:creationId xmlns="" xmlns:a16="http://schemas.microsoft.com/office/drawing/2014/main" id="{344E9243-3352-4D4D-A002-172A7B5A0F98}"/>
                </a:ext>
              </a:extLst>
            </p:cNvPr>
            <p:cNvSpPr/>
            <p:nvPr/>
          </p:nvSpPr>
          <p:spPr>
            <a:xfrm>
              <a:off x="2268303" y="3464703"/>
              <a:ext cx="2879761" cy="4765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100" dirty="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</a:rPr>
                <a:t>SALUD</a:t>
              </a:r>
            </a:p>
          </p:txBody>
        </p:sp>
        <p:sp>
          <p:nvSpPr>
            <p:cNvPr id="10" name="Flecha curva 13">
              <a:extLst>
                <a:ext uri="{FF2B5EF4-FFF2-40B4-BE49-F238E27FC236}">
                  <a16:creationId xmlns="" xmlns:a16="http://schemas.microsoft.com/office/drawing/2014/main" id="{28B5F7F3-2D6E-45CB-AED3-B5ED7C6B3209}"/>
                </a:ext>
              </a:extLst>
            </p:cNvPr>
            <p:cNvSpPr/>
            <p:nvPr/>
          </p:nvSpPr>
          <p:spPr>
            <a:xfrm flipV="1">
              <a:off x="1647582" y="2371734"/>
              <a:ext cx="576270" cy="1466295"/>
            </a:xfrm>
            <a:prstGeom prst="bentArrow">
              <a:avLst>
                <a:gd name="adj1" fmla="val 3106"/>
                <a:gd name="adj2" fmla="val 15421"/>
                <a:gd name="adj3" fmla="val 27737"/>
                <a:gd name="adj4" fmla="val 38276"/>
              </a:avLst>
            </a:prstGeom>
            <a:solidFill>
              <a:schemeClr val="tx1">
                <a:lumMod val="85000"/>
              </a:schemeClr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Agrupar 19"/>
          <p:cNvGrpSpPr>
            <a:grpSpLocks/>
          </p:cNvGrpSpPr>
          <p:nvPr/>
        </p:nvGrpSpPr>
        <p:grpSpPr bwMode="auto">
          <a:xfrm>
            <a:off x="1418119" y="1889148"/>
            <a:ext cx="3012479" cy="2206817"/>
            <a:chOff x="1647582" y="2348877"/>
            <a:chExt cx="3500482" cy="2492512"/>
          </a:xfrm>
        </p:grpSpPr>
        <p:sp>
          <p:nvSpPr>
            <p:cNvPr id="12" name="Rectángulo redondeado 6">
              <a:extLst>
                <a:ext uri="{FF2B5EF4-FFF2-40B4-BE49-F238E27FC236}">
                  <a16:creationId xmlns="" xmlns:a16="http://schemas.microsoft.com/office/drawing/2014/main" id="{0AC7F898-5942-42B0-8FC6-E7FEA0955FCC}"/>
                </a:ext>
              </a:extLst>
            </p:cNvPr>
            <p:cNvSpPr/>
            <p:nvPr/>
          </p:nvSpPr>
          <p:spPr>
            <a:xfrm>
              <a:off x="2268303" y="4365113"/>
              <a:ext cx="2879761" cy="4762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100" dirty="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</a:rPr>
                <a:t>VIVIENDA</a:t>
              </a:r>
            </a:p>
          </p:txBody>
        </p:sp>
        <p:sp>
          <p:nvSpPr>
            <p:cNvPr id="13" name="Flecha curva 14">
              <a:extLst>
                <a:ext uri="{FF2B5EF4-FFF2-40B4-BE49-F238E27FC236}">
                  <a16:creationId xmlns="" xmlns:a16="http://schemas.microsoft.com/office/drawing/2014/main" id="{D3E8E9CE-D7C4-48DC-AB27-AF15937A911B}"/>
                </a:ext>
              </a:extLst>
            </p:cNvPr>
            <p:cNvSpPr/>
            <p:nvPr/>
          </p:nvSpPr>
          <p:spPr>
            <a:xfrm flipV="1">
              <a:off x="1647582" y="2348877"/>
              <a:ext cx="576270" cy="2340104"/>
            </a:xfrm>
            <a:prstGeom prst="bentArrow">
              <a:avLst>
                <a:gd name="adj1" fmla="val 3106"/>
                <a:gd name="adj2" fmla="val 15421"/>
                <a:gd name="adj3" fmla="val 27737"/>
                <a:gd name="adj4" fmla="val 38276"/>
              </a:avLst>
            </a:prstGeom>
            <a:solidFill>
              <a:schemeClr val="tx1">
                <a:lumMod val="85000"/>
              </a:schemeClr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Agrupar 20"/>
          <p:cNvGrpSpPr>
            <a:grpSpLocks/>
          </p:cNvGrpSpPr>
          <p:nvPr/>
        </p:nvGrpSpPr>
        <p:grpSpPr bwMode="auto">
          <a:xfrm>
            <a:off x="1418119" y="1889148"/>
            <a:ext cx="3012479" cy="2975689"/>
            <a:chOff x="1647582" y="2379788"/>
            <a:chExt cx="3500482" cy="3361701"/>
          </a:xfrm>
        </p:grpSpPr>
        <p:sp>
          <p:nvSpPr>
            <p:cNvPr id="15" name="Rectángulo redondeado 7">
              <a:extLst>
                <a:ext uri="{FF2B5EF4-FFF2-40B4-BE49-F238E27FC236}">
                  <a16:creationId xmlns="" xmlns:a16="http://schemas.microsoft.com/office/drawing/2014/main" id="{A22D4D34-145F-4D35-89FF-7865158B95B1}"/>
                </a:ext>
              </a:extLst>
            </p:cNvPr>
            <p:cNvSpPr/>
            <p:nvPr/>
          </p:nvSpPr>
          <p:spPr>
            <a:xfrm>
              <a:off x="2268303" y="5265103"/>
              <a:ext cx="2879761" cy="4763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100" dirty="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</a:rPr>
                <a:t>EDUCACIÓN</a:t>
              </a:r>
            </a:p>
          </p:txBody>
        </p:sp>
        <p:sp>
          <p:nvSpPr>
            <p:cNvPr id="16" name="Flecha curva 16">
              <a:extLst>
                <a:ext uri="{FF2B5EF4-FFF2-40B4-BE49-F238E27FC236}">
                  <a16:creationId xmlns="" xmlns:a16="http://schemas.microsoft.com/office/drawing/2014/main" id="{A4DFFB05-607A-4C92-B0EC-F68716E30F7F}"/>
                </a:ext>
              </a:extLst>
            </p:cNvPr>
            <p:cNvSpPr/>
            <p:nvPr/>
          </p:nvSpPr>
          <p:spPr>
            <a:xfrm flipV="1">
              <a:off x="1647582" y="2379788"/>
              <a:ext cx="576270" cy="3260072"/>
            </a:xfrm>
            <a:prstGeom prst="bentArrow">
              <a:avLst>
                <a:gd name="adj1" fmla="val 3106"/>
                <a:gd name="adj2" fmla="val 15421"/>
                <a:gd name="adj3" fmla="val 27737"/>
                <a:gd name="adj4" fmla="val 24592"/>
              </a:avLst>
            </a:prstGeom>
            <a:solidFill>
              <a:schemeClr val="tx1">
                <a:lumMod val="85000"/>
              </a:schemeClr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Agrupar 21"/>
          <p:cNvGrpSpPr>
            <a:grpSpLocks/>
          </p:cNvGrpSpPr>
          <p:nvPr/>
        </p:nvGrpSpPr>
        <p:grpSpPr bwMode="auto">
          <a:xfrm>
            <a:off x="1422219" y="1824489"/>
            <a:ext cx="3017943" cy="3723477"/>
            <a:chOff x="1652314" y="2435783"/>
            <a:chExt cx="3506746" cy="4205806"/>
          </a:xfrm>
        </p:grpSpPr>
        <p:sp>
          <p:nvSpPr>
            <p:cNvPr id="18" name="Rectángulo redondeado 11">
              <a:extLst>
                <a:ext uri="{FF2B5EF4-FFF2-40B4-BE49-F238E27FC236}">
                  <a16:creationId xmlns="" xmlns:a16="http://schemas.microsoft.com/office/drawing/2014/main" id="{36E21941-4712-426B-9760-D7EB27A55F90}"/>
                </a:ext>
              </a:extLst>
            </p:cNvPr>
            <p:cNvSpPr/>
            <p:nvPr/>
          </p:nvSpPr>
          <p:spPr>
            <a:xfrm>
              <a:off x="2279369" y="6165280"/>
              <a:ext cx="2879691" cy="4763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2100" dirty="0">
                  <a:solidFill>
                    <a:schemeClr val="tx1"/>
                  </a:solidFill>
                  <a:latin typeface="Apple Braille" charset="0"/>
                  <a:ea typeface="Apple Braille" charset="0"/>
                  <a:cs typeface="Apple Braille" charset="0"/>
                </a:rPr>
                <a:t>COMUNIDAD</a:t>
              </a:r>
            </a:p>
          </p:txBody>
        </p:sp>
        <p:sp>
          <p:nvSpPr>
            <p:cNvPr id="19" name="Flecha curva 15">
              <a:extLst>
                <a:ext uri="{FF2B5EF4-FFF2-40B4-BE49-F238E27FC236}">
                  <a16:creationId xmlns="" xmlns:a16="http://schemas.microsoft.com/office/drawing/2014/main" id="{B3F0B9B7-18E1-47A6-85FA-C9D41AE9111C}"/>
                </a:ext>
              </a:extLst>
            </p:cNvPr>
            <p:cNvSpPr/>
            <p:nvPr/>
          </p:nvSpPr>
          <p:spPr>
            <a:xfrm flipV="1">
              <a:off x="1652314" y="2435783"/>
              <a:ext cx="576255" cy="4054974"/>
            </a:xfrm>
            <a:prstGeom prst="bentArrow">
              <a:avLst>
                <a:gd name="adj1" fmla="val 3106"/>
                <a:gd name="adj2" fmla="val 15421"/>
                <a:gd name="adj3" fmla="val 27737"/>
                <a:gd name="adj4" fmla="val 24592"/>
              </a:avLst>
            </a:prstGeom>
            <a:solidFill>
              <a:schemeClr val="tx1">
                <a:lumMod val="85000"/>
              </a:schemeClr>
            </a:solidFill>
            <a:ln>
              <a:solidFill>
                <a:srgbClr val="8F8F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_tradnl">
                <a:solidFill>
                  <a:schemeClr val="tx1"/>
                </a:solidFill>
              </a:endParaRPr>
            </a:p>
          </p:txBody>
        </p:sp>
      </p:grpSp>
      <p:pic>
        <p:nvPicPr>
          <p:cNvPr id="20" name="Imagen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97" y="3656007"/>
            <a:ext cx="1342978" cy="134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402" y="4429096"/>
            <a:ext cx="1479599" cy="124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4325" y="1872281"/>
            <a:ext cx="154517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n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898" y="3078298"/>
            <a:ext cx="1482330" cy="152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n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3557" y="2336134"/>
            <a:ext cx="1308823" cy="134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Imagen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567038"/>
            <a:ext cx="9144000" cy="2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7"/>
            <a:ext cx="8102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>
                <a:solidFill>
                  <a:prstClr val="white"/>
                </a:solidFill>
              </a:rPr>
              <a:t>Contenido:</a:t>
            </a:r>
            <a:endParaRPr lang="es-CL" sz="3200" b="1" dirty="0">
              <a:solidFill>
                <a:prstClr val="white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92919" y="1821887"/>
            <a:ext cx="815816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/>
              <a:t>1.- Política del MINVU en pavimentación;</a:t>
            </a:r>
          </a:p>
          <a:p>
            <a:r>
              <a:rPr lang="es-CL" sz="2400" dirty="0" smtClean="0"/>
              <a:t>2.- Déficit de pavimentación y de veredas;</a:t>
            </a:r>
          </a:p>
          <a:p>
            <a:r>
              <a:rPr lang="es-CL" sz="2400" dirty="0" smtClean="0"/>
              <a:t>3.- El Programa de Pavimentación Participativa y Vive tu Vereda;</a:t>
            </a:r>
          </a:p>
          <a:p>
            <a:r>
              <a:rPr lang="es-CL" sz="2400" dirty="0" smtClean="0"/>
              <a:t>4.- Resultados Globales del Programa;</a:t>
            </a:r>
          </a:p>
          <a:p>
            <a:r>
              <a:rPr lang="es-CL" sz="2400" dirty="0" smtClean="0"/>
              <a:t>5.- Participación Municipal por Llamados;</a:t>
            </a:r>
          </a:p>
          <a:p>
            <a:r>
              <a:rPr lang="es-CL" sz="2400" dirty="0" smtClean="0"/>
              <a:t>6.- Resultados del 28° Llamado;</a:t>
            </a:r>
          </a:p>
          <a:p>
            <a:r>
              <a:rPr lang="es-CL" sz="2400" dirty="0" smtClean="0"/>
              <a:t>7.- Ejecución física y presupuestaria año 2018;</a:t>
            </a:r>
          </a:p>
          <a:p>
            <a:r>
              <a:rPr lang="es-CL" sz="2400" dirty="0" smtClean="0"/>
              <a:t>8.- Meta de </a:t>
            </a:r>
            <a:r>
              <a:rPr lang="es-CL" sz="2400" dirty="0"/>
              <a:t>e</a:t>
            </a:r>
            <a:r>
              <a:rPr lang="es-CL" sz="2400" dirty="0" smtClean="0"/>
              <a:t>jecución Física año 2019;</a:t>
            </a:r>
          </a:p>
          <a:p>
            <a:r>
              <a:rPr lang="es-CL" sz="2400" dirty="0" smtClean="0"/>
              <a:t>9.- Quienes participan en las veredas;</a:t>
            </a:r>
          </a:p>
          <a:p>
            <a:r>
              <a:rPr lang="es-CL" sz="2400" dirty="0" smtClean="0"/>
              <a:t>10.-El sistema informático del Programa;</a:t>
            </a:r>
          </a:p>
          <a:p>
            <a:r>
              <a:rPr lang="es-CL" sz="2400" dirty="0" smtClean="0"/>
              <a:t>11.- </a:t>
            </a:r>
            <a:r>
              <a:rPr lang="es-CL" sz="2400" dirty="0"/>
              <a:t>C</a:t>
            </a:r>
            <a:r>
              <a:rPr lang="es-CL" sz="2400" dirty="0" smtClean="0"/>
              <a:t>onclusiones y preguntas;</a:t>
            </a:r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="" xmlns:p14="http://schemas.microsoft.com/office/powerpoint/2010/main" val="26807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ctrTitle"/>
          </p:nvPr>
        </p:nvSpPr>
        <p:spPr>
          <a:xfrm>
            <a:off x="849778" y="-4218"/>
            <a:ext cx="7772332" cy="62690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sz="17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/>
            </a:r>
            <a:br>
              <a:rPr lang="es-CL" altLang="es-CL" sz="170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</a:br>
            <a:r>
              <a:rPr lang="es-CL" altLang="es-CL" sz="1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CL" altLang="es-CL" sz="17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es-ES" altLang="es-ES" sz="1700" b="1" dirty="0"/>
          </a:p>
        </p:txBody>
      </p:sp>
      <p:sp>
        <p:nvSpPr>
          <p:cNvPr id="3" name="Rectángulo redondeado 1">
            <a:extLst>
              <a:ext uri="{FF2B5EF4-FFF2-40B4-BE49-F238E27FC236}">
                <a16:creationId xmlns="" xmlns:a16="http://schemas.microsoft.com/office/drawing/2014/main" id="{17DC26A4-FB34-44CA-9108-B389E0EFAAE9}"/>
              </a:ext>
            </a:extLst>
          </p:cNvPr>
          <p:cNvSpPr>
            <a:spLocks noChangeAspect="1"/>
          </p:cNvSpPr>
          <p:nvPr/>
        </p:nvSpPr>
        <p:spPr>
          <a:xfrm>
            <a:off x="217227" y="167269"/>
            <a:ext cx="3373156" cy="573491"/>
          </a:xfrm>
          <a:prstGeom prst="roundRect">
            <a:avLst/>
          </a:prstGeom>
          <a:solidFill>
            <a:srgbClr val="63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r>
              <a:rPr lang="es-ES_tradnl" sz="2100" dirty="0">
                <a:solidFill>
                  <a:schemeClr val="bg1">
                    <a:lumMod val="9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TRABAJO</a:t>
            </a:r>
          </a:p>
        </p:txBody>
      </p:sp>
      <p:pic>
        <p:nvPicPr>
          <p:cNvPr id="12292" name="Imagen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581" y="1471681"/>
            <a:ext cx="2344405" cy="212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7038"/>
            <a:ext cx="9144000" cy="2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Adolfo Alcantara\Desktop\Estación Central\Estación Central 2017\Fotos\Migrantes\circuito emple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412" y="1114654"/>
            <a:ext cx="4459288" cy="450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5 CuadroTexto"/>
          <p:cNvSpPr txBox="1">
            <a:spLocks noChangeArrowheads="1"/>
          </p:cNvSpPr>
          <p:nvPr/>
        </p:nvSpPr>
        <p:spPr bwMode="auto">
          <a:xfrm>
            <a:off x="3896412" y="5615435"/>
            <a:ext cx="4459288" cy="40903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79644" tIns="39822" rIns="79644" bIns="39822">
            <a:spAutoFit/>
          </a:bodyPr>
          <a:lstStyle/>
          <a:p>
            <a:pPr algn="ctr"/>
            <a:r>
              <a:rPr lang="es-CL" altLang="es-CL" sz="2100" dirty="0">
                <a:solidFill>
                  <a:schemeClr val="bg1"/>
                </a:solidFill>
              </a:rPr>
              <a:t>Capacitación: Circuito de Empleo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">
            <a:extLst>
              <a:ext uri="{FF2B5EF4-FFF2-40B4-BE49-F238E27FC236}">
                <a16:creationId xmlns="" xmlns:a16="http://schemas.microsoft.com/office/drawing/2014/main" id="{D00F5DA6-D66A-44AA-992B-9BB5245751A8}"/>
              </a:ext>
            </a:extLst>
          </p:cNvPr>
          <p:cNvSpPr>
            <a:spLocks noChangeAspect="1"/>
          </p:cNvSpPr>
          <p:nvPr/>
        </p:nvSpPr>
        <p:spPr>
          <a:xfrm>
            <a:off x="206298" y="167269"/>
            <a:ext cx="3373156" cy="573491"/>
          </a:xfrm>
          <a:prstGeom prst="roundRect">
            <a:avLst/>
          </a:prstGeom>
          <a:solidFill>
            <a:srgbClr val="63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r>
              <a:rPr lang="es-ES_tradnl" sz="21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VIVIENDA</a:t>
            </a:r>
          </a:p>
        </p:txBody>
      </p:sp>
      <p:pic>
        <p:nvPicPr>
          <p:cNvPr id="14339" name="Imagen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792" y="122289"/>
            <a:ext cx="2147672" cy="22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7038"/>
            <a:ext cx="9144000" cy="2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 descr="C:\Users\Maria Jose Larrain\AppData\Local\Microsoft\Windows\Temporary Internet Files\Content.IE5\RV7E46YL\IMG-20171106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719" y="1749992"/>
            <a:ext cx="6717623" cy="35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6CBB2564-EAD8-43FE-BDB4-B6FC7413C7A9}"/>
              </a:ext>
            </a:extLst>
          </p:cNvPr>
          <p:cNvSpPr/>
          <p:nvPr/>
        </p:nvSpPr>
        <p:spPr>
          <a:xfrm>
            <a:off x="251382" y="5323068"/>
            <a:ext cx="6703961" cy="6817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lIns="79644" tIns="39822" rIns="79644" bIns="39822">
            <a:spAutoFit/>
          </a:bodyPr>
          <a:lstStyle/>
          <a:p>
            <a:pPr>
              <a:defRPr/>
            </a:pPr>
            <a:r>
              <a:rPr lang="es-MX" sz="19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Los municipios han buscado alternativas para fiscalizar viviendas irregulares  (Ley de Rentas y Ley de Urbanismo y Construcción). </a:t>
            </a:r>
            <a:endParaRPr lang="es-CL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1"/>
          <p:cNvSpPr>
            <a:spLocks noChangeArrowheads="1"/>
          </p:cNvSpPr>
          <p:nvPr/>
        </p:nvSpPr>
        <p:spPr bwMode="auto">
          <a:xfrm>
            <a:off x="885300" y="1267865"/>
            <a:ext cx="7772332" cy="98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644" tIns="39822" rIns="79644" bIns="39822">
            <a:spAutoFit/>
          </a:bodyPr>
          <a:lstStyle/>
          <a:p>
            <a:pPr algn="just" eaLnBrk="1" hangingPunct="1"/>
            <a:endParaRPr lang="es-CL" altLang="es-CL" sz="1700" b="1" dirty="0">
              <a:solidFill>
                <a:srgbClr val="0000FF"/>
              </a:solidFill>
              <a:cs typeface="Arial" pitchFamily="34" charset="0"/>
            </a:endParaRPr>
          </a:p>
          <a:p>
            <a:endParaRPr lang="es-CL" altLang="es-CL" sz="2100" dirty="0">
              <a:solidFill>
                <a:srgbClr val="000000"/>
              </a:solidFill>
            </a:endParaRPr>
          </a:p>
          <a:p>
            <a:pPr algn="just" eaLnBrk="1" hangingPunct="1"/>
            <a:endParaRPr lang="es-CL" altLang="es-CL" sz="21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="" xmlns:a16="http://schemas.microsoft.com/office/drawing/2014/main" id="{96629885-7325-431F-85A4-F832494AC9B1}"/>
              </a:ext>
            </a:extLst>
          </p:cNvPr>
          <p:cNvSpPr>
            <a:spLocks noChangeAspect="1"/>
          </p:cNvSpPr>
          <p:nvPr/>
        </p:nvSpPr>
        <p:spPr>
          <a:xfrm>
            <a:off x="215860" y="116667"/>
            <a:ext cx="3373157" cy="574896"/>
          </a:xfrm>
          <a:prstGeom prst="roundRect">
            <a:avLst/>
          </a:prstGeom>
          <a:solidFill>
            <a:srgbClr val="63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r>
              <a:rPr lang="es-ES_tradnl" sz="21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EDUCACIÓN</a:t>
            </a:r>
          </a:p>
        </p:txBody>
      </p:sp>
      <p:pic>
        <p:nvPicPr>
          <p:cNvPr id="15364" name="Imagen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5990" y="-5623"/>
            <a:ext cx="2646336" cy="26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7038"/>
            <a:ext cx="9144000" cy="2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agen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60" y="1335335"/>
            <a:ext cx="6854243" cy="32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3FCE19-8055-4BD4-B072-DB2CB1D390C5}"/>
              </a:ext>
            </a:extLst>
          </p:cNvPr>
          <p:cNvSpPr/>
          <p:nvPr/>
        </p:nvSpPr>
        <p:spPr>
          <a:xfrm>
            <a:off x="215860" y="4582308"/>
            <a:ext cx="6854243" cy="726753"/>
          </a:xfrm>
          <a:prstGeom prst="rect">
            <a:avLst/>
          </a:prstGeom>
          <a:solidFill>
            <a:schemeClr val="tx1"/>
          </a:solidFill>
          <a:ln>
            <a:solidFill>
              <a:srgbClr val="8F8F8F"/>
            </a:solidFill>
          </a:ln>
        </p:spPr>
        <p:txBody>
          <a:bodyPr lIns="79644" tIns="39822" rIns="79644" bIns="39822">
            <a:spAutoFit/>
          </a:bodyPr>
          <a:lstStyle/>
          <a:p>
            <a:pPr>
              <a:defRPr/>
            </a:pPr>
            <a:r>
              <a:rPr lang="es-MX" sz="2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Adecuación curricular escolar a la multiculturalidad. </a:t>
            </a:r>
            <a:r>
              <a:rPr lang="es-ES" sz="2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Mineduc debe establecer parámetros que sitúen la realidad educativa. </a:t>
            </a:r>
            <a:endParaRPr lang="es-CL" sz="21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1">
            <a:extLst>
              <a:ext uri="{FF2B5EF4-FFF2-40B4-BE49-F238E27FC236}">
                <a16:creationId xmlns="" xmlns:a16="http://schemas.microsoft.com/office/drawing/2014/main" id="{E63F1E48-8E59-4414-A740-ED216DAB2515}"/>
              </a:ext>
            </a:extLst>
          </p:cNvPr>
          <p:cNvSpPr>
            <a:spLocks noChangeAspect="1"/>
          </p:cNvSpPr>
          <p:nvPr/>
        </p:nvSpPr>
        <p:spPr>
          <a:xfrm>
            <a:off x="217227" y="167269"/>
            <a:ext cx="3619072" cy="573491"/>
          </a:xfrm>
          <a:prstGeom prst="roundRect">
            <a:avLst/>
          </a:prstGeom>
          <a:solidFill>
            <a:srgbClr val="63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r>
              <a:rPr lang="es-ES_tradnl" sz="2100" dirty="0">
                <a:solidFill>
                  <a:schemeClr val="bg1">
                    <a:lumMod val="95000"/>
                  </a:schemeClr>
                </a:solidFill>
                <a:latin typeface="Apple Braille" charset="0"/>
                <a:ea typeface="Apple Braille" charset="0"/>
                <a:cs typeface="Apple Braille" charset="0"/>
              </a:rPr>
              <a:t>Comunidad</a:t>
            </a:r>
          </a:p>
        </p:txBody>
      </p:sp>
      <p:pic>
        <p:nvPicPr>
          <p:cNvPr id="16387" name="Imagen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37" y="974092"/>
            <a:ext cx="1644909" cy="13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Imagen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6290" y="1598186"/>
            <a:ext cx="6994962" cy="40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redondeado 17">
            <a:extLst>
              <a:ext uri="{FF2B5EF4-FFF2-40B4-BE49-F238E27FC236}">
                <a16:creationId xmlns="" xmlns:a16="http://schemas.microsoft.com/office/drawing/2014/main" id="{C54F3969-3C10-4731-81DA-923169BDF9B5}"/>
              </a:ext>
            </a:extLst>
          </p:cNvPr>
          <p:cNvSpPr/>
          <p:nvPr/>
        </p:nvSpPr>
        <p:spPr>
          <a:xfrm>
            <a:off x="1896290" y="5656198"/>
            <a:ext cx="6994962" cy="507428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alpha val="9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>
              <a:defRPr/>
            </a:pPr>
            <a:r>
              <a:rPr lang="es-ES_tradnl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      </a:t>
            </a:r>
            <a:r>
              <a:rPr lang="es-ES_tradnl" sz="2100" dirty="0">
                <a:solidFill>
                  <a:schemeClr val="bg1"/>
                </a:solidFill>
                <a:latin typeface="Apple Braille" charset="0"/>
                <a:ea typeface="Apple Braille" charset="0"/>
                <a:cs typeface="Apple Braille" charset="0"/>
              </a:rPr>
              <a:t>Real integración multicultural</a:t>
            </a:r>
            <a:r>
              <a:rPr lang="es-ES_tradnl" sz="2100" dirty="0">
                <a:solidFill>
                  <a:schemeClr val="accent1"/>
                </a:solidFill>
                <a:latin typeface="Apple Braille" charset="0"/>
                <a:ea typeface="Apple Braille" charset="0"/>
                <a:cs typeface="Apple Braille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67038"/>
            <a:ext cx="9144000" cy="29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Rectángulo">
            <a:extLst>
              <a:ext uri="{FF2B5EF4-FFF2-40B4-BE49-F238E27FC236}">
                <a16:creationId xmlns="" xmlns:a16="http://schemas.microsoft.com/office/drawing/2014/main" id="{89C94BC2-FCCA-47A7-8827-9EED9FEF6ACB}"/>
              </a:ext>
            </a:extLst>
          </p:cNvPr>
          <p:cNvSpPr/>
          <p:nvPr/>
        </p:nvSpPr>
        <p:spPr>
          <a:xfrm>
            <a:off x="0" y="5623"/>
            <a:ext cx="9144000" cy="1785132"/>
          </a:xfrm>
          <a:prstGeom prst="rect">
            <a:avLst/>
          </a:prstGeom>
          <a:solidFill>
            <a:srgbClr val="291B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644" tIns="39822" rIns="79644" bIns="39822"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17412" name="Título 3"/>
          <p:cNvSpPr txBox="1">
            <a:spLocks/>
          </p:cNvSpPr>
          <p:nvPr/>
        </p:nvSpPr>
        <p:spPr bwMode="auto">
          <a:xfrm>
            <a:off x="1985094" y="528511"/>
            <a:ext cx="6616523" cy="74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eaLnBrk="1" hangingPunct="1"/>
            <a:r>
              <a:rPr lang="es-ES" altLang="es-ES" sz="2400" b="1" dirty="0">
                <a:solidFill>
                  <a:schemeClr val="bg1"/>
                </a:solidFill>
              </a:rPr>
              <a:t> </a:t>
            </a:r>
            <a:r>
              <a:rPr lang="es-ES" altLang="es-ES" sz="3100" b="1" dirty="0">
                <a:solidFill>
                  <a:schemeClr val="bg1"/>
                </a:solidFill>
              </a:rPr>
              <a:t>Escuela de Verano: </a:t>
            </a:r>
            <a:r>
              <a:rPr lang="es-ES" altLang="es-ES" sz="2400" b="1" dirty="0">
                <a:solidFill>
                  <a:schemeClr val="bg1"/>
                </a:solidFill>
              </a:rPr>
              <a:t>Migración Intercultural</a:t>
            </a:r>
            <a:endParaRPr lang="es-ES" altLang="es-ES" sz="2400" b="1" dirty="0"/>
          </a:p>
        </p:txBody>
      </p:sp>
      <p:pic>
        <p:nvPicPr>
          <p:cNvPr id="17413" name="Imagen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78" y="0"/>
            <a:ext cx="1262372" cy="16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28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1737" y="3459221"/>
            <a:ext cx="1789726" cy="11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ítulo 3"/>
          <p:cNvSpPr txBox="1">
            <a:spLocks/>
          </p:cNvSpPr>
          <p:nvPr/>
        </p:nvSpPr>
        <p:spPr bwMode="auto">
          <a:xfrm>
            <a:off x="349748" y="3883717"/>
            <a:ext cx="7772332" cy="7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s-ES" altLang="es-ES" sz="2100" b="1" dirty="0"/>
              <a:t>Alcalde Rodrigo Delgado </a:t>
            </a:r>
            <a:r>
              <a:rPr lang="es-ES" altLang="es-ES" sz="2100" b="1" dirty="0" err="1"/>
              <a:t>Mocarquer</a:t>
            </a:r>
            <a:endParaRPr lang="es-ES" altLang="es-ES" sz="2100" b="1" dirty="0"/>
          </a:p>
          <a:p>
            <a:pPr algn="ctr" eaLnBrk="1" hangingPunct="1">
              <a:buFont typeface="Arial" pitchFamily="34" charset="0"/>
              <a:buNone/>
            </a:pPr>
            <a:r>
              <a:rPr lang="es-ES" altLang="es-ES" sz="2100" b="1" dirty="0"/>
              <a:t>Presidente Comisión Asuntos Migrantes ACHM </a:t>
            </a:r>
          </a:p>
          <a:p>
            <a:pPr algn="ctr" eaLnBrk="1" hangingPunct="1"/>
            <a:endParaRPr lang="es-ES" altLang="es-ES" sz="2100" b="1" dirty="0"/>
          </a:p>
        </p:txBody>
      </p:sp>
      <p:sp>
        <p:nvSpPr>
          <p:cNvPr id="17416" name="Título 3"/>
          <p:cNvSpPr txBox="1">
            <a:spLocks noChangeArrowheads="1"/>
          </p:cNvSpPr>
          <p:nvPr/>
        </p:nvSpPr>
        <p:spPr bwMode="auto">
          <a:xfrm>
            <a:off x="1169470" y="2649587"/>
            <a:ext cx="6198465" cy="74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eaLnBrk="1" hangingPunct="1"/>
            <a:r>
              <a:rPr lang="es-ES" altLang="es-ES" sz="3100" b="1" dirty="0"/>
              <a:t>“Desafíos de la migración en Chile”</a:t>
            </a:r>
          </a:p>
        </p:txBody>
      </p:sp>
      <p:sp>
        <p:nvSpPr>
          <p:cNvPr id="17417" name="Título 3"/>
          <p:cNvSpPr txBox="1">
            <a:spLocks/>
          </p:cNvSpPr>
          <p:nvPr/>
        </p:nvSpPr>
        <p:spPr bwMode="auto">
          <a:xfrm>
            <a:off x="349748" y="5726479"/>
            <a:ext cx="7772332" cy="45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443" tIns="50722" rIns="101443" bIns="50722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es-ES" altLang="es-ES" sz="1400" b="1" dirty="0"/>
              <a:t>@</a:t>
            </a:r>
            <a:r>
              <a:rPr lang="es-ES" altLang="es-ES" sz="1400" b="1" dirty="0" err="1"/>
              <a:t>rodrigodelgadom</a:t>
            </a:r>
            <a:r>
              <a:rPr lang="es-ES" altLang="es-ES" sz="1400" b="1" dirty="0"/>
              <a:t>                                                      rodrigodelgado@estacioncentral.cl</a:t>
            </a:r>
          </a:p>
          <a:p>
            <a:pPr algn="ctr" eaLnBrk="1" hangingPunct="1"/>
            <a:endParaRPr lang="es-ES" altLang="es-ES" sz="2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sz="4000" b="1" dirty="0" smtClean="0"/>
              <a:t>“ Los Alcaldes administramos realidades, no fantasías”</a:t>
            </a:r>
          </a:p>
          <a:p>
            <a:pPr>
              <a:buNone/>
            </a:pPr>
            <a:endParaRPr lang="es-CL" dirty="0" smtClean="0"/>
          </a:p>
          <a:p>
            <a:pPr>
              <a:buNone/>
            </a:pPr>
            <a:endParaRPr lang="es-CL" dirty="0"/>
          </a:p>
          <a:p>
            <a:pPr>
              <a:buNone/>
            </a:pPr>
            <a:r>
              <a:rPr lang="es-CL" dirty="0" smtClean="0"/>
              <a:t>			Rodrigo Delgado </a:t>
            </a:r>
            <a:r>
              <a:rPr lang="es-CL" dirty="0" err="1" smtClean="0"/>
              <a:t>Mocarquer</a:t>
            </a:r>
            <a:endParaRPr lang="es-CL" dirty="0" smtClean="0"/>
          </a:p>
          <a:p>
            <a:pPr>
              <a:buNone/>
            </a:pPr>
            <a:r>
              <a:rPr lang="es-CL" dirty="0"/>
              <a:t>	</a:t>
            </a:r>
            <a:r>
              <a:rPr lang="es-CL" dirty="0" smtClean="0"/>
              <a:t>		Alcalde de Estación Central</a:t>
            </a:r>
          </a:p>
          <a:p>
            <a:pPr>
              <a:buNone/>
            </a:pPr>
            <a:r>
              <a:rPr lang="es-CL" dirty="0"/>
              <a:t>	</a:t>
            </a:r>
            <a:r>
              <a:rPr lang="es-CL" dirty="0" smtClean="0"/>
              <a:t>	Presidente de la comisión de asuntos</a:t>
            </a:r>
          </a:p>
          <a:p>
            <a:pPr>
              <a:buNone/>
            </a:pPr>
            <a:r>
              <a:rPr lang="es-CL" dirty="0"/>
              <a:t>	</a:t>
            </a:r>
            <a:r>
              <a:rPr lang="es-CL" dirty="0" smtClean="0"/>
              <a:t>		    migrantes de la </a:t>
            </a:r>
            <a:r>
              <a:rPr lang="es-CL" dirty="0" err="1" smtClean="0"/>
              <a:t>AChM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ctrTitle"/>
          </p:nvPr>
        </p:nvSpPr>
        <p:spPr>
          <a:xfrm>
            <a:off x="364580" y="2295394"/>
            <a:ext cx="8301720" cy="255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Servicio Nacional de la Discapacidad  -SENADIS-</a:t>
            </a:r>
            <a:endParaRPr sz="4000" b="1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921774" y="5642940"/>
            <a:ext cx="6858000" cy="85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s-CL" sz="2220" b="1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Enero 201</a:t>
            </a:r>
            <a:r>
              <a:rPr lang="es-CL" sz="222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sz="2220" b="1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53" y="1"/>
            <a:ext cx="1563175" cy="1887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4282" y="2168014"/>
            <a:ext cx="8715436" cy="46474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CL" sz="3200" b="1" dirty="0"/>
              <a:t>Misión de SENADIS</a:t>
            </a:r>
          </a:p>
          <a:p>
            <a:pPr algn="just"/>
            <a:endParaRPr lang="es-CL" dirty="0"/>
          </a:p>
          <a:p>
            <a:pPr algn="just"/>
            <a:r>
              <a:rPr lang="es-CL" sz="2400" dirty="0"/>
              <a:t>Su misión está destinada a “</a:t>
            </a:r>
            <a:r>
              <a:rPr lang="es-CL" sz="2400" b="1" dirty="0"/>
              <a:t>promover el derecho a la igualdad de oportunidades de las personas con discapacidad</a:t>
            </a:r>
            <a:r>
              <a:rPr lang="es-CL" sz="2400" dirty="0"/>
              <a:t>, con el fin de obtener su inclusión social, contribuyendo al </a:t>
            </a:r>
            <a:r>
              <a:rPr lang="es-CL" sz="2400" b="1" dirty="0"/>
              <a:t>pleno disfrute de sus derechos y eliminando cualquier forma de discriminación fundada en la discapacidad</a:t>
            </a:r>
            <a:r>
              <a:rPr lang="es-CL" sz="2400" dirty="0"/>
              <a:t>, a través de la coordinación del accionar del Estado, la ejecución de políticas, planes, programas e iniciativas que contribuyan a mejorar la calidad de vida de las personas con discapacidad, en el marco de estrategias de desarrollo territorial inclusivo”.</a:t>
            </a:r>
            <a:endParaRPr lang="es-CL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357158" y="486697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/>
              <a:t>El Servicio Nacional de la Discapacidad, SENADIS, fue creado por </a:t>
            </a:r>
            <a:r>
              <a:rPr lang="es-CL" sz="2400" dirty="0" smtClean="0"/>
              <a:t>la </a:t>
            </a:r>
            <a:r>
              <a:rPr lang="es-CL" sz="2400" dirty="0"/>
              <a:t>Ley N°20.422 que establece las normas sobre </a:t>
            </a:r>
            <a:r>
              <a:rPr lang="es-CL" sz="2400" b="1" dirty="0"/>
              <a:t>Igualdad de Oportunidades e Inclusión Social de Personas con Discapacidad.</a:t>
            </a:r>
          </a:p>
        </p:txBody>
      </p:sp>
    </p:spTree>
    <p:extLst>
      <p:ext uri="{BB962C8B-B14F-4D97-AF65-F5344CB8AC3E}">
        <p14:creationId xmlns="" xmlns:p14="http://schemas.microsoft.com/office/powerpoint/2010/main" val="772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" y="0"/>
            <a:ext cx="1353380" cy="163566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7" y="-88351"/>
            <a:ext cx="8696534" cy="6946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s-ES" sz="2400" kern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97789" y="3180159"/>
            <a:ext cx="7541697" cy="3534753"/>
            <a:chOff x="797788" y="2385118"/>
            <a:chExt cx="7541697" cy="2651065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7395"/>
            <a:stretch/>
          </p:blipFill>
          <p:spPr>
            <a:xfrm>
              <a:off x="797788" y="2401476"/>
              <a:ext cx="1349180" cy="1274703"/>
            </a:xfrm>
            <a:prstGeom prst="rect">
              <a:avLst/>
            </a:prstGeom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8458"/>
            <a:stretch/>
          </p:blipFill>
          <p:spPr>
            <a:xfrm>
              <a:off x="2309956" y="2401476"/>
              <a:ext cx="1349180" cy="1255551"/>
            </a:xfrm>
            <a:prstGeom prst="rect">
              <a:avLst/>
            </a:prstGeom>
          </p:spPr>
        </p:pic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0253"/>
            <a:stretch/>
          </p:blipFill>
          <p:spPr>
            <a:xfrm>
              <a:off x="3894132" y="2401476"/>
              <a:ext cx="1351365" cy="1226398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9380"/>
            <a:stretch/>
          </p:blipFill>
          <p:spPr>
            <a:xfrm>
              <a:off x="5442253" y="2385118"/>
              <a:ext cx="1352447" cy="1242756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7227"/>
            <a:stretch/>
          </p:blipFill>
          <p:spPr>
            <a:xfrm>
              <a:off x="6990476" y="2404607"/>
              <a:ext cx="1349009" cy="1277377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563"/>
            <a:stretch/>
          </p:blipFill>
          <p:spPr>
            <a:xfrm>
              <a:off x="797788" y="3743554"/>
              <a:ext cx="1349180" cy="1289711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397"/>
            <a:stretch/>
          </p:blipFill>
          <p:spPr>
            <a:xfrm>
              <a:off x="2309955" y="3743554"/>
              <a:ext cx="1349181" cy="1292629"/>
            </a:xfrm>
            <a:prstGeom prst="rect">
              <a:avLst/>
            </a:prstGeom>
          </p:spPr>
        </p:pic>
        <p:pic>
          <p:nvPicPr>
            <p:cNvPr id="10" name="9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6895"/>
            <a:stretch/>
          </p:blipFill>
          <p:spPr>
            <a:xfrm>
              <a:off x="3894132" y="3746722"/>
              <a:ext cx="1349180" cy="1283373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7892"/>
            <a:stretch/>
          </p:blipFill>
          <p:spPr>
            <a:xfrm>
              <a:off x="5442253" y="3743554"/>
              <a:ext cx="1352404" cy="1268896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7168"/>
            <a:stretch/>
          </p:blipFill>
          <p:spPr>
            <a:xfrm>
              <a:off x="6989889" y="3757206"/>
              <a:ext cx="1349596" cy="1278977"/>
            </a:xfrm>
            <a:prstGeom prst="rect">
              <a:avLst/>
            </a:prstGeom>
          </p:spPr>
        </p:pic>
      </p:grp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524" b="38193"/>
          <a:stretch/>
        </p:blipFill>
        <p:spPr>
          <a:xfrm>
            <a:off x="119116" y="164637"/>
            <a:ext cx="2868708" cy="28764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2411760" y="329275"/>
            <a:ext cx="6408712" cy="337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es-ES" sz="2667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Lanzamiento para América Latina:</a:t>
            </a:r>
          </a:p>
          <a:p>
            <a:pPr defTabSz="1219170">
              <a:buClrTx/>
            </a:pPr>
            <a:endParaRPr lang="es-ES" sz="2667" b="1" kern="1200" dirty="0">
              <a:solidFill>
                <a:srgbClr val="990033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1219170">
              <a:buClrTx/>
            </a:pPr>
            <a:r>
              <a:rPr lang="es-ES" sz="3200" b="1" kern="1200" dirty="0">
                <a:solidFill>
                  <a:srgbClr val="990033"/>
                </a:solidFill>
                <a:latin typeface="Arial" pitchFamily="34" charset="0"/>
                <a:ea typeface="+mn-ea"/>
                <a:cs typeface="Arial" pitchFamily="34" charset="0"/>
              </a:rPr>
              <a:t>CAMPAÑA </a:t>
            </a:r>
            <a:r>
              <a:rPr lang="es-CL" sz="3200" b="1" kern="1200" dirty="0">
                <a:solidFill>
                  <a:srgbClr val="990033"/>
                </a:solidFill>
                <a:latin typeface="Arial" pitchFamily="34" charset="0"/>
                <a:ea typeface="+mn-ea"/>
                <a:cs typeface="Arial" pitchFamily="34" charset="0"/>
              </a:rPr>
              <a:t>PARA EL BUEN TRATO DE </a:t>
            </a:r>
          </a:p>
          <a:p>
            <a:pPr defTabSz="1219170">
              <a:buClrTx/>
            </a:pPr>
            <a:r>
              <a:rPr lang="es-CL" sz="3200" b="1" kern="1200" dirty="0">
                <a:solidFill>
                  <a:srgbClr val="990033"/>
                </a:solidFill>
                <a:latin typeface="Arial" pitchFamily="34" charset="0"/>
                <a:ea typeface="+mn-ea"/>
                <a:cs typeface="Arial" pitchFamily="34" charset="0"/>
              </a:rPr>
              <a:t>NIÑAS, NIÑOS Y ADOLESCENTES CON DISCAPACIDAD EN EL MUNDO</a:t>
            </a:r>
          </a:p>
        </p:txBody>
      </p:sp>
    </p:spTree>
    <p:extLst>
      <p:ext uri="{BB962C8B-B14F-4D97-AF65-F5344CB8AC3E}">
        <p14:creationId xmlns="" xmlns:p14="http://schemas.microsoft.com/office/powerpoint/2010/main" val="262240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7000">
        <p14:prism isContent="1"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1.- Política del MINVU en materia de pavimentación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7073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dirty="0" smtClean="0">
                <a:ea typeface="Calibri"/>
                <a:cs typeface="Times New Roman"/>
              </a:rPr>
              <a:t>- En </a:t>
            </a:r>
            <a:r>
              <a:rPr lang="es-CL" sz="2000" dirty="0">
                <a:ea typeface="Calibri"/>
                <a:cs typeface="Times New Roman"/>
              </a:rPr>
              <a:t>la política gubernamental y del MINVU vigente, y por diversas consideraciones, </a:t>
            </a:r>
            <a:r>
              <a:rPr lang="es-CL" sz="2000" dirty="0">
                <a:solidFill>
                  <a:srgbClr val="084F82"/>
                </a:solidFill>
                <a:ea typeface="Calibri"/>
                <a:cs typeface="Times New Roman"/>
              </a:rPr>
              <a:t>como la mayor densidad poblacional urbana, la creciente movilidad peatonal, la necesidad de mejorar los espacios públicos</a:t>
            </a:r>
            <a:r>
              <a:rPr lang="es-CL" sz="2000" dirty="0">
                <a:ea typeface="Calibri"/>
                <a:cs typeface="Times New Roman"/>
              </a:rPr>
              <a:t>, entre otras</a:t>
            </a:r>
            <a:r>
              <a:rPr lang="es-CL" sz="2000" b="1" u="sng" dirty="0">
                <a:ea typeface="Calibri"/>
                <a:cs typeface="Times New Roman"/>
              </a:rPr>
              <a:t>, </a:t>
            </a:r>
            <a:r>
              <a:rPr lang="es-CL" sz="2000" b="1" u="sng" dirty="0">
                <a:solidFill>
                  <a:srgbClr val="084F82"/>
                </a:solidFill>
                <a:ea typeface="Calibri"/>
                <a:cs typeface="Times New Roman"/>
              </a:rPr>
              <a:t>se ha priorizado la pavimentación de veredas</a:t>
            </a:r>
            <a:r>
              <a:rPr lang="es-CL" sz="2000" b="1" u="sng" dirty="0">
                <a:ea typeface="Calibri"/>
                <a:cs typeface="Times New Roman"/>
              </a:rPr>
              <a:t> </a:t>
            </a:r>
            <a:r>
              <a:rPr lang="es-CL" sz="2000" dirty="0">
                <a:ea typeface="Calibri"/>
                <a:cs typeface="Times New Roman"/>
              </a:rPr>
              <a:t>para permitir que el peatón a lo largo del país pueda contar con rutas peatonales continuas, de calidad y seguras: actualmente iniciativa “Vive tu Vereda”.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dirty="0" smtClean="0">
                <a:ea typeface="Calibri"/>
                <a:cs typeface="Times New Roman"/>
              </a:rPr>
              <a:t>- Dado </a:t>
            </a:r>
            <a:r>
              <a:rPr lang="es-CL" sz="2000" dirty="0">
                <a:ea typeface="Calibri"/>
                <a:cs typeface="Times New Roman"/>
              </a:rPr>
              <a:t>que las obras de pavimentación de calles y pasajes técnicamente es más compleja y de mayor costo que las veredas, normalmente al </a:t>
            </a:r>
            <a:r>
              <a:rPr lang="es-CL" sz="2000" dirty="0" smtClean="0">
                <a:ea typeface="Calibri"/>
                <a:cs typeface="Times New Roman"/>
              </a:rPr>
              <a:t>Programa de Pavimentación Participativa </a:t>
            </a:r>
            <a:r>
              <a:rPr lang="es-CL" sz="2000" dirty="0">
                <a:ea typeface="Calibri"/>
                <a:cs typeface="Times New Roman"/>
              </a:rPr>
              <a:t>se postulan más calles y pasajes que veredas, con la salvedad que en parte importante de la postulación de calles incluyen la pavimentación o repavimentación de sus veredas. </a:t>
            </a:r>
            <a:r>
              <a:rPr lang="es-CL" sz="2000" b="1" dirty="0" smtClean="0">
                <a:solidFill>
                  <a:srgbClr val="084F82"/>
                </a:solidFill>
                <a:ea typeface="Calibri"/>
                <a:cs typeface="Times New Roman"/>
              </a:rPr>
              <a:t>Por ello, se han realizado algunos ajustes al Programa de manera de facilitar la postulación y otorgar mayor prioridad a las veredas respecto de las calles y pasajes.</a:t>
            </a:r>
            <a:endParaRPr lang="es-CL" sz="2000" b="1" dirty="0">
              <a:solidFill>
                <a:srgbClr val="084F82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CL" sz="2000" dirty="0" smtClean="0">
                <a:ea typeface="Calibri"/>
                <a:cs typeface="Times New Roman"/>
              </a:rPr>
              <a:t>- La </a:t>
            </a:r>
            <a:r>
              <a:rPr lang="es-CL" sz="2000" dirty="0">
                <a:ea typeface="Calibri"/>
                <a:cs typeface="Times New Roman"/>
              </a:rPr>
              <a:t>participación y postulación a este Programa es voluntaria y la iniciativa para levantar proyectos y postulaciones está radicada en los vecinos que tienen el déficit de pavimentación o de repavimentación. Por lo tanto, </a:t>
            </a:r>
            <a:r>
              <a:rPr lang="es-CL" sz="2000" b="1" dirty="0" smtClean="0">
                <a:solidFill>
                  <a:srgbClr val="084F82"/>
                </a:solidFill>
                <a:ea typeface="Calibri"/>
                <a:cs typeface="Times New Roman"/>
              </a:rPr>
              <a:t>se están realizando campañas </a:t>
            </a:r>
            <a:r>
              <a:rPr lang="es-CL" sz="2000" b="1" dirty="0">
                <a:solidFill>
                  <a:srgbClr val="084F82"/>
                </a:solidFill>
                <a:ea typeface="Calibri"/>
                <a:cs typeface="Times New Roman"/>
              </a:rPr>
              <a:t>de difusión, capacitación y comunicacionales del </a:t>
            </a:r>
            <a:r>
              <a:rPr lang="es-CL" sz="2000" b="1" dirty="0" smtClean="0">
                <a:solidFill>
                  <a:srgbClr val="084F82"/>
                </a:solidFill>
                <a:ea typeface="Calibri"/>
                <a:cs typeface="Times New Roman"/>
              </a:rPr>
              <a:t>MINVU, SEREMI y Municipales, que son </a:t>
            </a:r>
            <a:r>
              <a:rPr lang="es-CL" sz="2000" b="1" dirty="0">
                <a:solidFill>
                  <a:srgbClr val="084F82"/>
                </a:solidFill>
                <a:ea typeface="Calibri"/>
                <a:cs typeface="Times New Roman"/>
              </a:rPr>
              <a:t>fundamentales para lograr oportunamente motivar a los vecinos </a:t>
            </a:r>
            <a:r>
              <a:rPr lang="es-CL" sz="2000" b="1" dirty="0" smtClean="0">
                <a:solidFill>
                  <a:srgbClr val="084F82"/>
                </a:solidFill>
                <a:ea typeface="Calibri"/>
                <a:cs typeface="Times New Roman"/>
              </a:rPr>
              <a:t>y a sus organizaciones. </a:t>
            </a:r>
            <a:endParaRPr lang="es-CL" sz="2000" b="1" dirty="0">
              <a:solidFill>
                <a:srgbClr val="084F82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5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146448" y="265113"/>
            <a:ext cx="7109759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s-CL" altLang="es-C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altLang="es-CL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altLang="es-C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Compromiso País? </a:t>
            </a:r>
            <a:br>
              <a:rPr lang="es-CL" altLang="es-C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CL" altLang="es-CL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136922" y="1736725"/>
            <a:ext cx="4636294" cy="436839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s-CL" altLang="es-C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un </a:t>
            </a:r>
            <a:r>
              <a:rPr lang="es-CL" altLang="es-CL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que busca identificar, priorizar y gestionar los grupos vulnerables</a:t>
            </a:r>
            <a:r>
              <a:rPr lang="es-CL" altLang="es-C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atendiendo sus problemáticas mediante soluciones colaborativas entre el sector público, privado, académico, sociedad civil y los propios usuarios.</a:t>
            </a:r>
          </a:p>
        </p:txBody>
      </p:sp>
      <p:pic>
        <p:nvPicPr>
          <p:cNvPr id="5124" name="Picture 2" descr="http://www.compromisopais.cl/img/hit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6" y="1736725"/>
            <a:ext cx="4370785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4 CuadroTexto"/>
          <p:cNvSpPr txBox="1">
            <a:spLocks noChangeArrowheads="1"/>
          </p:cNvSpPr>
          <p:nvPr/>
        </p:nvSpPr>
        <p:spPr bwMode="auto">
          <a:xfrm>
            <a:off x="4782741" y="5900739"/>
            <a:ext cx="42543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Imagen Presidente de la República Sebastián Piñera en lanzamiento Compromiso País.  </a:t>
            </a:r>
          </a:p>
        </p:txBody>
      </p:sp>
    </p:spTree>
    <p:extLst>
      <p:ext uri="{BB962C8B-B14F-4D97-AF65-F5344CB8AC3E}">
        <p14:creationId xmlns="" xmlns:p14="http://schemas.microsoft.com/office/powerpoint/2010/main" val="35187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1428736"/>
            <a:ext cx="5232263" cy="2784330"/>
          </a:xfrm>
        </p:spPr>
      </p:pic>
      <p:sp>
        <p:nvSpPr>
          <p:cNvPr id="5" name="CuadroTexto 4"/>
          <p:cNvSpPr txBox="1"/>
          <p:nvPr/>
        </p:nvSpPr>
        <p:spPr>
          <a:xfrm>
            <a:off x="214282" y="4286256"/>
            <a:ext cx="8572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Los equipos de trabajo que llegaron hasta el Palacio de La Moneda son los que pertenecen a los grupos de Compromiso País llamados “Personas mayores con discapacidad con dependencia que viven solos o institucionalizados pertenecientes al 40% más pobre” y “Familias en que uno o más de sus integrantes presenta dependencia moderada o severa, pertenecientes al 40% más pobre”. </a:t>
            </a:r>
            <a:r>
              <a:rPr lang="es-CL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Ambas mesas las lidera el ministerio de Desarrollo Social.</a:t>
            </a:r>
            <a:endParaRPr lang="es-ES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4283" y="147485"/>
            <a:ext cx="8678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Compromiso País: </a:t>
            </a:r>
            <a:r>
              <a:rPr lang="es-C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 vez se reunieron dos mesas de trabajo de grupos vulnerables</a:t>
            </a:r>
            <a:endParaRPr lang="es-E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3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000100" y="214290"/>
            <a:ext cx="7167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Seguridades y Oportunidades 2019</a:t>
            </a:r>
          </a:p>
        </p:txBody>
      </p:sp>
      <p:grpSp>
        <p:nvGrpSpPr>
          <p:cNvPr id="2" name="Google Shape;190;p22"/>
          <p:cNvGrpSpPr/>
          <p:nvPr/>
        </p:nvGrpSpPr>
        <p:grpSpPr>
          <a:xfrm>
            <a:off x="442452" y="1283110"/>
            <a:ext cx="8415827" cy="5136874"/>
            <a:chOff x="808" y="1831727"/>
            <a:chExt cx="10886296" cy="3026349"/>
          </a:xfrm>
        </p:grpSpPr>
        <p:sp>
          <p:nvSpPr>
            <p:cNvPr id="12" name="Google Shape;191;p22"/>
            <p:cNvSpPr/>
            <p:nvPr/>
          </p:nvSpPr>
          <p:spPr>
            <a:xfrm rot="5400000">
              <a:off x="6429311" y="-1434908"/>
              <a:ext cx="868800" cy="740206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0D3D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2;p22"/>
            <p:cNvSpPr txBox="1"/>
            <p:nvPr/>
          </p:nvSpPr>
          <p:spPr>
            <a:xfrm>
              <a:off x="2570327" y="1860230"/>
              <a:ext cx="8316777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Destinado a personas con discapacidad intervenidas por el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Subsistema de seguridades y oportunidades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que requieran ayudas técnicas y/o tecnologías para la inclusión. Priorizando su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postulación bajo los criterios de edad, historial, género y criterio regional</a:t>
              </a:r>
              <a:r>
                <a:rPr lang="es-CL" sz="14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 </a:t>
              </a:r>
              <a:endParaRPr sz="14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7" name="Google Shape;193;p22"/>
            <p:cNvSpPr/>
            <p:nvPr/>
          </p:nvSpPr>
          <p:spPr>
            <a:xfrm>
              <a:off x="808" y="1898986"/>
              <a:ext cx="3030000" cy="765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4;p22"/>
            <p:cNvSpPr txBox="1"/>
            <p:nvPr/>
          </p:nvSpPr>
          <p:spPr>
            <a:xfrm>
              <a:off x="808" y="1893912"/>
              <a:ext cx="3052200" cy="750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9" name="Google Shape;195;p22"/>
            <p:cNvSpPr/>
            <p:nvPr/>
          </p:nvSpPr>
          <p:spPr>
            <a:xfrm rot="5400000">
              <a:off x="6275861" y="-272958"/>
              <a:ext cx="1175700" cy="740206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20000"/>
                <a:lumOff val="80000"/>
                <a:alpha val="89800"/>
              </a:schemeClr>
            </a:solidFill>
            <a:ln w="9525" cap="flat" cmpd="sng">
              <a:solidFill>
                <a:schemeClr val="accent2">
                  <a:lumMod val="20000"/>
                  <a:lumOff val="80000"/>
                  <a:alpha val="8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Google Shape;196;p22"/>
            <p:cNvSpPr txBox="1"/>
            <p:nvPr/>
          </p:nvSpPr>
          <p:spPr>
            <a:xfrm>
              <a:off x="2570327" y="2916480"/>
              <a:ext cx="8039553" cy="10855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de ayudas técnicas y/o tecnologías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que favorezcan su inclusión social.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lvl="1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Generación de convenios de transferencia a instituciones públicas y/o privadas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para financiamiento de ayudas técnicas.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lvl="1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de Servicios de Apoyo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11430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1" name="Google Shape;197;p22"/>
            <p:cNvSpPr/>
            <p:nvPr/>
          </p:nvSpPr>
          <p:spPr>
            <a:xfrm>
              <a:off x="808" y="2826297"/>
              <a:ext cx="3055500" cy="11757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8;p22"/>
            <p:cNvSpPr txBox="1"/>
            <p:nvPr/>
          </p:nvSpPr>
          <p:spPr>
            <a:xfrm>
              <a:off x="43383" y="2965036"/>
              <a:ext cx="29703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36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3" name="Google Shape;199;p22"/>
            <p:cNvSpPr/>
            <p:nvPr/>
          </p:nvSpPr>
          <p:spPr>
            <a:xfrm rot="5400000">
              <a:off x="6499286" y="804016"/>
              <a:ext cx="702450" cy="740566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0;p22"/>
            <p:cNvSpPr txBox="1"/>
            <p:nvPr/>
          </p:nvSpPr>
          <p:spPr>
            <a:xfrm>
              <a:off x="3260346" y="4155447"/>
              <a:ext cx="6866029" cy="6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buClr>
                  <a:schemeClr val="dk1"/>
                </a:buClr>
                <a:buSzPts val="1400"/>
              </a:pPr>
              <a:r>
                <a:rPr lang="es-CL" sz="18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 </a:t>
              </a:r>
              <a:endParaRPr lang="es-CL"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R="0" lvl="1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$1.871.708.000.- 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5" name="Google Shape;201;p22"/>
            <p:cNvSpPr/>
            <p:nvPr/>
          </p:nvSpPr>
          <p:spPr>
            <a:xfrm>
              <a:off x="808" y="4140736"/>
              <a:ext cx="3052200" cy="70095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2;p22"/>
            <p:cNvSpPr txBox="1"/>
            <p:nvPr/>
          </p:nvSpPr>
          <p:spPr>
            <a:xfrm>
              <a:off x="58708" y="4223766"/>
              <a:ext cx="2994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47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59;p26"/>
          <p:cNvGrpSpPr/>
          <p:nvPr/>
        </p:nvGrpSpPr>
        <p:grpSpPr>
          <a:xfrm>
            <a:off x="321928" y="840659"/>
            <a:ext cx="8464914" cy="5581870"/>
            <a:chOff x="-193792" y="-110213"/>
            <a:chExt cx="10828080" cy="4714522"/>
          </a:xfrm>
        </p:grpSpPr>
        <p:sp>
          <p:nvSpPr>
            <p:cNvPr id="7" name="Google Shape;260;p26"/>
            <p:cNvSpPr/>
            <p:nvPr/>
          </p:nvSpPr>
          <p:spPr>
            <a:xfrm rot="5400000">
              <a:off x="6355148" y="-3270629"/>
              <a:ext cx="868800" cy="718963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89800"/>
              </a:schemeClr>
            </a:solidFill>
            <a:ln w="9525" cap="flat" cmpd="sng">
              <a:solidFill>
                <a:schemeClr val="accent1">
                  <a:lumMod val="40000"/>
                  <a:lumOff val="60000"/>
                  <a:alpha val="8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1;p26"/>
            <p:cNvSpPr txBox="1"/>
            <p:nvPr/>
          </p:nvSpPr>
          <p:spPr>
            <a:xfrm>
              <a:off x="2409955" y="-48976"/>
              <a:ext cx="8224333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Los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adultos con discapacidad que viven en instituciones de la red de SENAME, no cuentan con un modelo de atención adecuado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 su ciclo vital y necesidades de desarrollo personal. Son tratados como niños. </a:t>
              </a:r>
              <a:endParaRPr sz="16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0" name="Google Shape;262;p26"/>
            <p:cNvSpPr/>
            <p:nvPr/>
          </p:nvSpPr>
          <p:spPr>
            <a:xfrm>
              <a:off x="-181041" y="-84464"/>
              <a:ext cx="3269136" cy="7767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3;p26"/>
            <p:cNvSpPr txBox="1"/>
            <p:nvPr/>
          </p:nvSpPr>
          <p:spPr>
            <a:xfrm>
              <a:off x="-59523" y="-51581"/>
              <a:ext cx="3026100" cy="61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Problema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2" name="Google Shape;264;p26"/>
            <p:cNvSpPr/>
            <p:nvPr/>
          </p:nvSpPr>
          <p:spPr>
            <a:xfrm rot="5400000">
              <a:off x="6365286" y="-2297335"/>
              <a:ext cx="868800" cy="718839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89800"/>
              </a:schemeClr>
            </a:solidFill>
            <a:ln w="9525" cap="flat" cmpd="sng">
              <a:solidFill>
                <a:schemeClr val="accent1">
                  <a:lumMod val="40000"/>
                  <a:lumOff val="60000"/>
                  <a:alpha val="8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5;p26"/>
            <p:cNvSpPr txBox="1"/>
            <p:nvPr/>
          </p:nvSpPr>
          <p:spPr>
            <a:xfrm>
              <a:off x="2684099" y="913431"/>
              <a:ext cx="7858807" cy="809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Instituciones de red SENAME con adultos, incorporen un modelo de atención que considere sus derechos a participar de la sociedad, a tomar decisiones respecto de sí mismos y su vida.</a:t>
              </a:r>
              <a:endParaRPr sz="16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4" name="Google Shape;266;p26"/>
            <p:cNvSpPr/>
            <p:nvPr/>
          </p:nvSpPr>
          <p:spPr>
            <a:xfrm>
              <a:off x="-167099" y="881167"/>
              <a:ext cx="3241250" cy="7929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7;p26"/>
            <p:cNvSpPr txBox="1"/>
            <p:nvPr/>
          </p:nvSpPr>
          <p:spPr>
            <a:xfrm>
              <a:off x="-37475" y="913431"/>
              <a:ext cx="2982000" cy="7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Propósito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6" name="Google Shape;268;p26"/>
            <p:cNvSpPr/>
            <p:nvPr/>
          </p:nvSpPr>
          <p:spPr>
            <a:xfrm rot="5400000">
              <a:off x="6405489" y="-1392139"/>
              <a:ext cx="730098" cy="718839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89800"/>
              </a:schemeClr>
            </a:solidFill>
            <a:ln w="9525" cap="flat" cmpd="sng">
              <a:solidFill>
                <a:schemeClr val="accent1">
                  <a:lumMod val="40000"/>
                  <a:lumOff val="60000"/>
                  <a:alpha val="8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;p26"/>
            <p:cNvSpPr txBox="1"/>
            <p:nvPr/>
          </p:nvSpPr>
          <p:spPr>
            <a:xfrm>
              <a:off x="2501336" y="1876914"/>
              <a:ext cx="8132952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dk1"/>
                </a:buClr>
                <a:buSzPts val="1600"/>
              </a:pP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Adultos con discapacidad, entre 18 y 59 años que residan en instituciones colaboradoras de SENAME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o haya sido beneficiarias de dicho servicio. </a:t>
              </a:r>
              <a:endParaRPr sz="16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8" name="Google Shape;270;p26"/>
            <p:cNvSpPr/>
            <p:nvPr/>
          </p:nvSpPr>
          <p:spPr>
            <a:xfrm>
              <a:off x="-181042" y="1812195"/>
              <a:ext cx="3211849" cy="765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1;p26"/>
            <p:cNvSpPr txBox="1"/>
            <p:nvPr/>
          </p:nvSpPr>
          <p:spPr>
            <a:xfrm>
              <a:off x="-52767" y="1891908"/>
              <a:ext cx="2955300" cy="6903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0" name="Google Shape;272;p26"/>
            <p:cNvSpPr/>
            <p:nvPr/>
          </p:nvSpPr>
          <p:spPr>
            <a:xfrm rot="5400000">
              <a:off x="6214673" y="-383855"/>
              <a:ext cx="1076217" cy="718963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89800"/>
              </a:schemeClr>
            </a:solidFill>
            <a:ln w="9525" cap="flat" cmpd="sng">
              <a:solidFill>
                <a:schemeClr val="accent1">
                  <a:lumMod val="40000"/>
                  <a:lumOff val="60000"/>
                  <a:alpha val="8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3;p26"/>
            <p:cNvSpPr txBox="1"/>
            <p:nvPr/>
          </p:nvSpPr>
          <p:spPr>
            <a:xfrm>
              <a:off x="2958244" y="2741761"/>
              <a:ext cx="7584663" cy="978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1. Atención Residencial: Alimento, abrigo, cuidados básicos, etc. 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2. Desarrollo Personal: Atención profesional y técnica especializada en adquirir habilidades.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3. Adaptaciones del entorno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4. Formación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2" name="Google Shape;274;p26"/>
            <p:cNvSpPr/>
            <p:nvPr/>
          </p:nvSpPr>
          <p:spPr>
            <a:xfrm>
              <a:off x="-193792" y="2713193"/>
              <a:ext cx="3237350" cy="8721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5;p26"/>
            <p:cNvSpPr txBox="1"/>
            <p:nvPr/>
          </p:nvSpPr>
          <p:spPr>
            <a:xfrm>
              <a:off x="-138558" y="2790716"/>
              <a:ext cx="3105136" cy="73243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20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4" name="Google Shape;276;p26"/>
            <p:cNvSpPr/>
            <p:nvPr/>
          </p:nvSpPr>
          <p:spPr>
            <a:xfrm rot="5400000">
              <a:off x="6400279" y="639421"/>
              <a:ext cx="740949" cy="718882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89800"/>
              </a:schemeClr>
            </a:solidFill>
            <a:ln w="9525" cap="flat" cmpd="sng">
              <a:solidFill>
                <a:schemeClr val="accent1">
                  <a:lumMod val="40000"/>
                  <a:lumOff val="60000"/>
                  <a:alpha val="898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7;p26"/>
            <p:cNvSpPr txBox="1"/>
            <p:nvPr/>
          </p:nvSpPr>
          <p:spPr>
            <a:xfrm>
              <a:off x="3163488" y="3899034"/>
              <a:ext cx="7040979" cy="7052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$2.520.377.000.- 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(Asignación mensual individual = $564.300)</a:t>
              </a:r>
              <a:endParaRPr sz="16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6" name="Google Shape;278;p26"/>
            <p:cNvSpPr/>
            <p:nvPr/>
          </p:nvSpPr>
          <p:spPr>
            <a:xfrm>
              <a:off x="-167099" y="3899034"/>
              <a:ext cx="3234050" cy="5928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9;p26"/>
            <p:cNvSpPr txBox="1"/>
            <p:nvPr/>
          </p:nvSpPr>
          <p:spPr>
            <a:xfrm>
              <a:off x="-91768" y="3946906"/>
              <a:ext cx="2994300" cy="5349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0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0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984455" y="159492"/>
            <a:ext cx="7001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Residencias</a:t>
            </a:r>
          </a:p>
        </p:txBody>
      </p:sp>
    </p:spTree>
    <p:extLst>
      <p:ext uri="{BB962C8B-B14F-4D97-AF65-F5344CB8AC3E}">
        <p14:creationId xmlns="" xmlns:p14="http://schemas.microsoft.com/office/powerpoint/2010/main" val="220173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4282" y="642918"/>
            <a:ext cx="90268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Tránsito a la Vida Independiente </a:t>
            </a:r>
            <a:endParaRPr lang="es-CL" sz="2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2019</a:t>
            </a:r>
            <a:endParaRPr lang="es-ES" sz="2800" dirty="0"/>
          </a:p>
        </p:txBody>
      </p:sp>
      <p:grpSp>
        <p:nvGrpSpPr>
          <p:cNvPr id="2" name="Google Shape;336;p30"/>
          <p:cNvGrpSpPr/>
          <p:nvPr/>
        </p:nvGrpSpPr>
        <p:grpSpPr>
          <a:xfrm>
            <a:off x="600535" y="1666257"/>
            <a:ext cx="8257745" cy="4005440"/>
            <a:chOff x="-29803" y="1889499"/>
            <a:chExt cx="10875437" cy="2438031"/>
          </a:xfrm>
        </p:grpSpPr>
        <p:sp>
          <p:nvSpPr>
            <p:cNvPr id="7" name="Google Shape;337;p30"/>
            <p:cNvSpPr/>
            <p:nvPr/>
          </p:nvSpPr>
          <p:spPr>
            <a:xfrm rot="5400000">
              <a:off x="6621377" y="-1526979"/>
              <a:ext cx="655003" cy="750693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0D3D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339;p30"/>
            <p:cNvSpPr/>
            <p:nvPr/>
          </p:nvSpPr>
          <p:spPr>
            <a:xfrm>
              <a:off x="808" y="1898986"/>
              <a:ext cx="3030000" cy="65500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340;p30"/>
            <p:cNvSpPr txBox="1"/>
            <p:nvPr/>
          </p:nvSpPr>
          <p:spPr>
            <a:xfrm>
              <a:off x="38147" y="1936325"/>
              <a:ext cx="2955300" cy="5458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2" name="Google Shape;341;p30"/>
            <p:cNvSpPr/>
            <p:nvPr/>
          </p:nvSpPr>
          <p:spPr>
            <a:xfrm rot="5400000">
              <a:off x="6575403" y="-615643"/>
              <a:ext cx="746947" cy="750693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7CDCD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342;p30"/>
            <p:cNvSpPr txBox="1"/>
            <p:nvPr/>
          </p:nvSpPr>
          <p:spPr>
            <a:xfrm>
              <a:off x="2566266" y="2764350"/>
              <a:ext cx="8279368" cy="746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Servicios de </a:t>
              </a: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Apoyo de Cuidado y/o Asistencia</a:t>
              </a: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Servicios de </a:t>
              </a: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Apoyo </a:t>
              </a:r>
              <a:r>
                <a:rPr lang="es-CL" sz="2000" b="1" dirty="0" smtClean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de Intermediación</a:t>
              </a: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Adaptaciones del entorno</a:t>
              </a: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4" name="Google Shape;343;p30"/>
            <p:cNvSpPr/>
            <p:nvPr/>
          </p:nvSpPr>
          <p:spPr>
            <a:xfrm>
              <a:off x="808" y="2727746"/>
              <a:ext cx="3055500" cy="78355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344;p30"/>
            <p:cNvSpPr txBox="1"/>
            <p:nvPr/>
          </p:nvSpPr>
          <p:spPr>
            <a:xfrm>
              <a:off x="41749" y="2797511"/>
              <a:ext cx="2970300" cy="6806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6" name="Google Shape;345;p30"/>
            <p:cNvSpPr/>
            <p:nvPr/>
          </p:nvSpPr>
          <p:spPr>
            <a:xfrm rot="5400000">
              <a:off x="6691810" y="277664"/>
              <a:ext cx="592801" cy="750693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EC9C9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346;p30"/>
            <p:cNvSpPr txBox="1"/>
            <p:nvPr/>
          </p:nvSpPr>
          <p:spPr>
            <a:xfrm>
              <a:off x="3234328" y="3763679"/>
              <a:ext cx="6794075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$1.978.276.000</a:t>
              </a:r>
              <a:endParaRPr sz="20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8" name="Google Shape;347;p30"/>
            <p:cNvSpPr/>
            <p:nvPr/>
          </p:nvSpPr>
          <p:spPr>
            <a:xfrm>
              <a:off x="-29803" y="3709333"/>
              <a:ext cx="3052200" cy="5928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348;p30"/>
            <p:cNvSpPr txBox="1"/>
            <p:nvPr/>
          </p:nvSpPr>
          <p:spPr>
            <a:xfrm>
              <a:off x="-852" y="3763679"/>
              <a:ext cx="2994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9" name="Google Shape;338;p30"/>
            <p:cNvSpPr txBox="1"/>
            <p:nvPr/>
          </p:nvSpPr>
          <p:spPr>
            <a:xfrm>
              <a:off x="3030694" y="1889499"/>
              <a:ext cx="722790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Personas con discapacidad y dependencia, entre 18 y 59 años</a:t>
              </a: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20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5439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9;p35"/>
          <p:cNvSpPr/>
          <p:nvPr/>
        </p:nvSpPr>
        <p:spPr>
          <a:xfrm rot="5400000">
            <a:off x="5026389" y="-696393"/>
            <a:ext cx="1569734" cy="576454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  <a:alpha val="89800"/>
            </a:schemeClr>
          </a:solidFill>
          <a:ln w="9525" cap="flat" cmpd="sng">
            <a:solidFill>
              <a:schemeClr val="accent1">
                <a:lumMod val="40000"/>
                <a:lumOff val="60000"/>
                <a:alpha val="8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20;p35"/>
          <p:cNvSpPr txBox="1"/>
          <p:nvPr/>
        </p:nvSpPr>
        <p:spPr>
          <a:xfrm>
            <a:off x="3016660" y="1477711"/>
            <a:ext cx="5591453" cy="141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CL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Destinado a Jardines Infantiles del país </a:t>
            </a:r>
            <a:r>
              <a:rPr lang="es-CL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que cuentan con matrículas de niños y niñas menores de 6 años que presenten discapacidad. </a:t>
            </a:r>
            <a:endParaRPr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1" name="Google Shape;421;p35"/>
          <p:cNvSpPr/>
          <p:nvPr/>
        </p:nvSpPr>
        <p:spPr>
          <a:xfrm>
            <a:off x="387146" y="1494852"/>
            <a:ext cx="2428354" cy="138219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422;p35"/>
          <p:cNvSpPr txBox="1"/>
          <p:nvPr/>
        </p:nvSpPr>
        <p:spPr>
          <a:xfrm>
            <a:off x="417071" y="1562316"/>
            <a:ext cx="2368486" cy="1247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Población</a:t>
            </a:r>
            <a:endParaRPr sz="2400" b="1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3" name="Google Shape;423;p35"/>
          <p:cNvSpPr/>
          <p:nvPr/>
        </p:nvSpPr>
        <p:spPr>
          <a:xfrm rot="5400000">
            <a:off x="5026711" y="1034176"/>
            <a:ext cx="1569734" cy="576519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>
              <a:lumMod val="60000"/>
              <a:lumOff val="40000"/>
              <a:alpha val="89800"/>
            </a:schemeClr>
          </a:solidFill>
          <a:ln w="9525" cap="flat" cmpd="sng">
            <a:solidFill>
              <a:schemeClr val="accent1">
                <a:lumMod val="60000"/>
                <a:lumOff val="40000"/>
                <a:alpha val="8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424;p35"/>
          <p:cNvSpPr txBox="1"/>
          <p:nvPr/>
        </p:nvSpPr>
        <p:spPr>
          <a:xfrm>
            <a:off x="2975486" y="3155688"/>
            <a:ext cx="5684645" cy="141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L="3429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Tx/>
              <a:buChar char="-"/>
            </a:pPr>
            <a:r>
              <a:rPr lang="es-CL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Formación y apoyo a los equipos educativos </a:t>
            </a:r>
            <a:r>
              <a:rPr lang="es-CL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(Apoyo Psicosocial)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CL"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CL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-   Equipamiento.</a:t>
            </a:r>
            <a:endParaRPr sz="2000" b="1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5" name="Google Shape;425;p35"/>
          <p:cNvSpPr/>
          <p:nvPr/>
        </p:nvSpPr>
        <p:spPr>
          <a:xfrm>
            <a:off x="376918" y="3141971"/>
            <a:ext cx="2448790" cy="1575696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426;p35"/>
          <p:cNvSpPr txBox="1"/>
          <p:nvPr/>
        </p:nvSpPr>
        <p:spPr>
          <a:xfrm>
            <a:off x="421267" y="3145620"/>
            <a:ext cx="2380508" cy="142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Bienes y Servicios/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Prestaciones</a:t>
            </a:r>
            <a:endParaRPr sz="3600" b="1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7" name="Google Shape;427;p35"/>
          <p:cNvSpPr/>
          <p:nvPr/>
        </p:nvSpPr>
        <p:spPr>
          <a:xfrm rot="5400000">
            <a:off x="5301886" y="2618843"/>
            <a:ext cx="1018739" cy="576454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>
              <a:lumMod val="40000"/>
              <a:lumOff val="60000"/>
              <a:alpha val="89800"/>
            </a:schemeClr>
          </a:solidFill>
          <a:ln w="9525" cap="flat" cmpd="sng">
            <a:solidFill>
              <a:schemeClr val="accent1">
                <a:lumMod val="40000"/>
                <a:lumOff val="60000"/>
                <a:alpha val="898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428;p35"/>
          <p:cNvSpPr txBox="1"/>
          <p:nvPr/>
        </p:nvSpPr>
        <p:spPr>
          <a:xfrm>
            <a:off x="3016661" y="4991729"/>
            <a:ext cx="5390199" cy="101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7650" tIns="123825" rIns="247650" bIns="123825" anchor="ctr" anchorCtr="0">
            <a:noAutofit/>
          </a:bodyPr>
          <a:lstStyle/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CL" sz="2000" b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Financiamiento 2019:</a:t>
            </a:r>
          </a:p>
          <a:p>
            <a: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s-CL"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$862.131.000.-</a:t>
            </a:r>
            <a:endParaRPr sz="20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9" name="Google Shape;429;p35"/>
          <p:cNvSpPr/>
          <p:nvPr/>
        </p:nvSpPr>
        <p:spPr>
          <a:xfrm>
            <a:off x="389791" y="4939423"/>
            <a:ext cx="2446145" cy="1071062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430;p35"/>
          <p:cNvSpPr txBox="1"/>
          <p:nvPr/>
        </p:nvSpPr>
        <p:spPr>
          <a:xfrm>
            <a:off x="401442" y="4991730"/>
            <a:ext cx="2399742" cy="96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Recursos ($) 201</a:t>
            </a:r>
            <a:r>
              <a:rPr lang="es-CL" sz="24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9</a:t>
            </a:r>
            <a:endParaRPr sz="2400" b="1" u="none" strike="noStrike" cap="none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14414" y="285728"/>
            <a:ext cx="63823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Atención Temprana 2019</a:t>
            </a:r>
          </a:p>
        </p:txBody>
      </p:sp>
    </p:spTree>
    <p:extLst>
      <p:ext uri="{BB962C8B-B14F-4D97-AF65-F5344CB8AC3E}">
        <p14:creationId xmlns="" xmlns:p14="http://schemas.microsoft.com/office/powerpoint/2010/main" val="421367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0034" y="214290"/>
            <a:ext cx="8117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Apoyo a Instituciones Educacionales 2019</a:t>
            </a:r>
          </a:p>
        </p:txBody>
      </p:sp>
      <p:grpSp>
        <p:nvGrpSpPr>
          <p:cNvPr id="2" name="Google Shape;502;p40"/>
          <p:cNvGrpSpPr/>
          <p:nvPr/>
        </p:nvGrpSpPr>
        <p:grpSpPr>
          <a:xfrm>
            <a:off x="519881" y="1213493"/>
            <a:ext cx="8409837" cy="5079945"/>
            <a:chOff x="-41722" y="1801035"/>
            <a:chExt cx="11213115" cy="2659518"/>
          </a:xfrm>
        </p:grpSpPr>
        <p:sp>
          <p:nvSpPr>
            <p:cNvPr id="7" name="Google Shape;503;p40"/>
            <p:cNvSpPr/>
            <p:nvPr/>
          </p:nvSpPr>
          <p:spPr>
            <a:xfrm rot="5400000">
              <a:off x="6579474" y="-1686558"/>
              <a:ext cx="893508" cy="786869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4;p40"/>
            <p:cNvSpPr txBox="1"/>
            <p:nvPr/>
          </p:nvSpPr>
          <p:spPr>
            <a:xfrm>
              <a:off x="2408333" y="1850891"/>
              <a:ext cx="8763060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8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Dirigido a Instituciones Educativas</a:t>
              </a: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, reconocidas por el Estado de todos los niveles y modalidades (que tengan RBD o reconocimiento JUNJI), </a:t>
              </a:r>
              <a:r>
                <a:rPr lang="es-CL" sz="18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que impartan enseñanza regular y con proyectos que beneficien a estudiantes con discapacidad </a:t>
              </a: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matriculados y con Registro Nacional de Discapacidad.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1" name="Google Shape;505;p40"/>
            <p:cNvSpPr/>
            <p:nvPr/>
          </p:nvSpPr>
          <p:spPr>
            <a:xfrm>
              <a:off x="-41722" y="1801035"/>
              <a:ext cx="3030000" cy="87287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6;p40"/>
            <p:cNvSpPr txBox="1"/>
            <p:nvPr/>
          </p:nvSpPr>
          <p:spPr>
            <a:xfrm>
              <a:off x="808" y="1892321"/>
              <a:ext cx="29553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3" name="Google Shape;507;p40"/>
            <p:cNvSpPr/>
            <p:nvPr/>
          </p:nvSpPr>
          <p:spPr>
            <a:xfrm>
              <a:off x="-41722" y="2838019"/>
              <a:ext cx="3055500" cy="8721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8;p40"/>
            <p:cNvSpPr txBox="1"/>
            <p:nvPr/>
          </p:nvSpPr>
          <p:spPr>
            <a:xfrm>
              <a:off x="808" y="2877126"/>
              <a:ext cx="29703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36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5" name="Google Shape;509;p40"/>
            <p:cNvSpPr/>
            <p:nvPr/>
          </p:nvSpPr>
          <p:spPr>
            <a:xfrm rot="5400000">
              <a:off x="6754757" y="254736"/>
              <a:ext cx="592799" cy="781883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10;p40"/>
            <p:cNvSpPr txBox="1"/>
            <p:nvPr/>
          </p:nvSpPr>
          <p:spPr>
            <a:xfrm>
              <a:off x="3141738" y="3988412"/>
              <a:ext cx="5990037" cy="3514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$384.529.000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7" name="Google Shape;511;p40"/>
            <p:cNvSpPr/>
            <p:nvPr/>
          </p:nvSpPr>
          <p:spPr>
            <a:xfrm>
              <a:off x="808" y="3867753"/>
              <a:ext cx="3052200" cy="5928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12;p40"/>
            <p:cNvSpPr txBox="1"/>
            <p:nvPr/>
          </p:nvSpPr>
          <p:spPr>
            <a:xfrm>
              <a:off x="29748" y="3930009"/>
              <a:ext cx="2994300" cy="46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9" name="Google Shape;513;p40"/>
            <p:cNvSpPr/>
            <p:nvPr/>
          </p:nvSpPr>
          <p:spPr>
            <a:xfrm rot="5400000">
              <a:off x="6639925" y="-645090"/>
              <a:ext cx="784738" cy="785656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14;p40"/>
            <p:cNvSpPr txBox="1"/>
            <p:nvPr/>
          </p:nvSpPr>
          <p:spPr>
            <a:xfrm>
              <a:off x="2408332" y="2948673"/>
              <a:ext cx="8572559" cy="648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sz="18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Adecuaciones al Espacio Físico y a la Información</a:t>
              </a: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Implementación de Espacios o Equipamiento de Centros.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sz="18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Capacitación y Difusión</a:t>
              </a: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Recursos Individuales para los Estudiantes.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82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"/>
          <p:cNvSpPr txBox="1">
            <a:spLocks noGrp="1"/>
          </p:cNvSpPr>
          <p:nvPr>
            <p:ph type="ctrTitle"/>
          </p:nvPr>
        </p:nvSpPr>
        <p:spPr>
          <a:xfrm>
            <a:off x="520441" y="67837"/>
            <a:ext cx="7707797" cy="121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Estudiantes con Discapacidad en </a:t>
            </a:r>
            <a:b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Instituciones de Educación Superior 2019</a:t>
            </a:r>
            <a:endParaRPr sz="2800" b="1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grpSp>
        <p:nvGrpSpPr>
          <p:cNvPr id="2" name="Google Shape;573;p44"/>
          <p:cNvGrpSpPr/>
          <p:nvPr/>
        </p:nvGrpSpPr>
        <p:grpSpPr>
          <a:xfrm>
            <a:off x="491026" y="1385522"/>
            <a:ext cx="8510130" cy="5151311"/>
            <a:chOff x="-36545" y="1764620"/>
            <a:chExt cx="10806389" cy="2827518"/>
          </a:xfrm>
        </p:grpSpPr>
        <p:sp>
          <p:nvSpPr>
            <p:cNvPr id="11" name="Google Shape;574;p44"/>
            <p:cNvSpPr/>
            <p:nvPr/>
          </p:nvSpPr>
          <p:spPr>
            <a:xfrm rot="5400000">
              <a:off x="6448990" y="-1617386"/>
              <a:ext cx="795900" cy="755991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0D3D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75;p44"/>
            <p:cNvSpPr txBox="1"/>
            <p:nvPr/>
          </p:nvSpPr>
          <p:spPr>
            <a:xfrm>
              <a:off x="2605596" y="1782859"/>
              <a:ext cx="7982820" cy="7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Destinado a estudiantes con discapacidad mayores de 18 años (o 17 con tutor), egresados de enseñanza media o matriculados en Instituciones de Educación Superior.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3" name="Google Shape;576;p44"/>
            <p:cNvSpPr/>
            <p:nvPr/>
          </p:nvSpPr>
          <p:spPr>
            <a:xfrm>
              <a:off x="-36545" y="1792046"/>
              <a:ext cx="3030000" cy="765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77;p44"/>
            <p:cNvSpPr txBox="1"/>
            <p:nvPr/>
          </p:nvSpPr>
          <p:spPr>
            <a:xfrm>
              <a:off x="88694" y="1854164"/>
              <a:ext cx="2779521" cy="5686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8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8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5" name="Google Shape;578;p44"/>
            <p:cNvSpPr/>
            <p:nvPr/>
          </p:nvSpPr>
          <p:spPr>
            <a:xfrm>
              <a:off x="808" y="2770061"/>
              <a:ext cx="3055500" cy="1090113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9;p44"/>
            <p:cNvSpPr txBox="1"/>
            <p:nvPr/>
          </p:nvSpPr>
          <p:spPr>
            <a:xfrm>
              <a:off x="29760" y="2921667"/>
              <a:ext cx="29703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20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7" name="Google Shape;580;p44"/>
            <p:cNvSpPr/>
            <p:nvPr/>
          </p:nvSpPr>
          <p:spPr>
            <a:xfrm rot="5400000">
              <a:off x="6595763" y="553069"/>
              <a:ext cx="575400" cy="750273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EC9C9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1;p44"/>
            <p:cNvSpPr txBox="1"/>
            <p:nvPr/>
          </p:nvSpPr>
          <p:spPr>
            <a:xfrm>
              <a:off x="3195310" y="4103737"/>
              <a:ext cx="7269900" cy="34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$963.750.000.-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9" name="Google Shape;582;p44"/>
            <p:cNvSpPr/>
            <p:nvPr/>
          </p:nvSpPr>
          <p:spPr>
            <a:xfrm>
              <a:off x="808" y="3981337"/>
              <a:ext cx="3052200" cy="5928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3;p44"/>
            <p:cNvSpPr txBox="1"/>
            <p:nvPr/>
          </p:nvSpPr>
          <p:spPr>
            <a:xfrm>
              <a:off x="29760" y="4077037"/>
              <a:ext cx="29943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i="0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i="0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1" name="Google Shape;584;p44"/>
            <p:cNvSpPr/>
            <p:nvPr/>
          </p:nvSpPr>
          <p:spPr>
            <a:xfrm rot="5400000">
              <a:off x="6339152" y="-427569"/>
              <a:ext cx="1072751" cy="750273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60000"/>
                <a:lumOff val="40000"/>
                <a:alpha val="89800"/>
              </a:schemeClr>
            </a:solidFill>
            <a:ln w="9525" cap="flat" cmpd="sng">
              <a:solidFill>
                <a:srgbClr val="F7CDCD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5;p44"/>
            <p:cNvSpPr txBox="1"/>
            <p:nvPr/>
          </p:nvSpPr>
          <p:spPr>
            <a:xfrm>
              <a:off x="3149879" y="2800031"/>
              <a:ext cx="7619965" cy="10475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</a:pP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Tecnologías de traslado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, posicionamiento y acceso a la información,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servicios de apoyo de cuidado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, asistencia e intermediación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 Orientaciones de usabilidad del servicio o tecnología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y mediación entre el estudiante y la institución, reduciendo posibles barreras a enfrentar en el uso de apoyos en aula o lugar de aprendizaje.</a:t>
              </a:r>
              <a:endParaRPr sz="1600" i="1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57158" y="141741"/>
            <a:ext cx="82868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Estrategia de Desarrollo Local Inclusivo 2019 - Desarrollo de organizaciones Inclusivas</a:t>
            </a:r>
          </a:p>
        </p:txBody>
      </p:sp>
      <p:grpSp>
        <p:nvGrpSpPr>
          <p:cNvPr id="2" name="Google Shape;727;p53"/>
          <p:cNvGrpSpPr/>
          <p:nvPr/>
        </p:nvGrpSpPr>
        <p:grpSpPr>
          <a:xfrm>
            <a:off x="225153" y="1307388"/>
            <a:ext cx="8858200" cy="5061706"/>
            <a:chOff x="-148498" y="1735766"/>
            <a:chExt cx="10869869" cy="2844934"/>
          </a:xfrm>
        </p:grpSpPr>
        <p:sp>
          <p:nvSpPr>
            <p:cNvPr id="8" name="Google Shape;728;p53"/>
            <p:cNvSpPr/>
            <p:nvPr/>
          </p:nvSpPr>
          <p:spPr>
            <a:xfrm rot="5400000">
              <a:off x="6551249" y="-1629957"/>
              <a:ext cx="595886" cy="752219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0D3D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29;p53"/>
            <p:cNvSpPr txBox="1"/>
            <p:nvPr/>
          </p:nvSpPr>
          <p:spPr>
            <a:xfrm>
              <a:off x="2993971" y="1860883"/>
              <a:ext cx="7451213" cy="512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Municipalidades chilenas que tengan Departamento, Oficina o Programa de Discapacidad.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Google Shape;730;p53"/>
            <p:cNvSpPr/>
            <p:nvPr/>
          </p:nvSpPr>
          <p:spPr>
            <a:xfrm>
              <a:off x="-148498" y="1735766"/>
              <a:ext cx="3030000" cy="7650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1;p53"/>
            <p:cNvSpPr txBox="1"/>
            <p:nvPr/>
          </p:nvSpPr>
          <p:spPr>
            <a:xfrm>
              <a:off x="-148498" y="1824941"/>
              <a:ext cx="29553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8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8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4" name="Google Shape;732;p53"/>
            <p:cNvSpPr/>
            <p:nvPr/>
          </p:nvSpPr>
          <p:spPr>
            <a:xfrm rot="5400000">
              <a:off x="6161166" y="-572306"/>
              <a:ext cx="1487134" cy="763327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20000"/>
                <a:lumOff val="8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3;p53"/>
            <p:cNvSpPr txBox="1"/>
            <p:nvPr/>
          </p:nvSpPr>
          <p:spPr>
            <a:xfrm>
              <a:off x="2906309" y="2520721"/>
              <a:ext cx="7703978" cy="141413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1.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Plan de Financiamiento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para implementación de Servicios de Apoyos, Fortalecimiento de la Oficina de Discapacidad, Implementación de Rehabilitación Base Comunitaria en el Plan de Salud Comunal, OMIL inclusiva, Diagnóstico Participativo y Asesoría en Accesibilidad Universal.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lvl="0"/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2. </a:t>
              </a:r>
              <a:r>
                <a:rPr lang="es-CL" sz="16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Plan de Apoyo </a:t>
              </a:r>
              <a:r>
                <a:rPr lang="es-CL" sz="16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para la implementación del Índice de Inclusión Municipal en Discapacidad, Guía de Gestión Municipal y Registro de Buenas Prácticas Inclusivas. Además de brindar acompañamiento y asesoría técnica.</a:t>
              </a:r>
              <a:endParaRPr sz="16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6" name="Google Shape;734;p53"/>
            <p:cNvSpPr/>
            <p:nvPr/>
          </p:nvSpPr>
          <p:spPr>
            <a:xfrm>
              <a:off x="-94381" y="2755478"/>
              <a:ext cx="3055500" cy="90121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35;p53"/>
            <p:cNvSpPr txBox="1"/>
            <p:nvPr/>
          </p:nvSpPr>
          <p:spPr>
            <a:xfrm>
              <a:off x="-81889" y="2769953"/>
              <a:ext cx="2970300" cy="848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36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8" name="Google Shape;736;p53"/>
            <p:cNvSpPr/>
            <p:nvPr/>
          </p:nvSpPr>
          <p:spPr>
            <a:xfrm rot="5400000">
              <a:off x="6620289" y="525721"/>
              <a:ext cx="422679" cy="75573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  <a:alpha val="89800"/>
              </a:schemeClr>
            </a:solidFill>
            <a:ln w="9525" cap="flat" cmpd="sng">
              <a:solidFill>
                <a:srgbClr val="FEC9C9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37;p53"/>
            <p:cNvSpPr txBox="1"/>
            <p:nvPr/>
          </p:nvSpPr>
          <p:spPr>
            <a:xfrm>
              <a:off x="3164050" y="4224081"/>
              <a:ext cx="7269900" cy="291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$1.450.000.000.-</a:t>
              </a:r>
              <a:endParaRPr sz="20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20" name="Google Shape;738;p53"/>
            <p:cNvSpPr/>
            <p:nvPr/>
          </p:nvSpPr>
          <p:spPr>
            <a:xfrm>
              <a:off x="-92731" y="3987900"/>
              <a:ext cx="3052200" cy="59280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9;p53"/>
            <p:cNvSpPr txBox="1"/>
            <p:nvPr/>
          </p:nvSpPr>
          <p:spPr>
            <a:xfrm>
              <a:off x="-27626" y="3987900"/>
              <a:ext cx="283442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848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1;p58"/>
          <p:cNvGrpSpPr/>
          <p:nvPr/>
        </p:nvGrpSpPr>
        <p:grpSpPr>
          <a:xfrm>
            <a:off x="663391" y="1414669"/>
            <a:ext cx="8194888" cy="4565228"/>
            <a:chOff x="808" y="1847096"/>
            <a:chExt cx="10447468" cy="2718207"/>
          </a:xfrm>
        </p:grpSpPr>
        <p:sp>
          <p:nvSpPr>
            <p:cNvPr id="7" name="Google Shape;792;p58"/>
            <p:cNvSpPr/>
            <p:nvPr/>
          </p:nvSpPr>
          <p:spPr>
            <a:xfrm rot="5400000">
              <a:off x="6317241" y="-1267871"/>
              <a:ext cx="868800" cy="709873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93;p58"/>
            <p:cNvSpPr txBox="1"/>
            <p:nvPr/>
          </p:nvSpPr>
          <p:spPr>
            <a:xfrm>
              <a:off x="3162308" y="1880560"/>
              <a:ext cx="7194894" cy="82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L" sz="18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Municipalidades del país que posean Oficina Municipal de Información Laboral (OMIL), que tengan Convenio de Fortalecimiento OMIL con el Servicio Nacional de Capacitación y Empleo.</a:t>
              </a:r>
              <a:endParaRPr sz="1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1" name="Google Shape;794;p58"/>
            <p:cNvSpPr/>
            <p:nvPr/>
          </p:nvSpPr>
          <p:spPr>
            <a:xfrm>
              <a:off x="808" y="1898986"/>
              <a:ext cx="3030000" cy="7650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s-CL" sz="28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796;p58"/>
            <p:cNvSpPr/>
            <p:nvPr/>
          </p:nvSpPr>
          <p:spPr>
            <a:xfrm rot="5400000">
              <a:off x="6349725" y="-371647"/>
              <a:ext cx="868800" cy="716370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40000"/>
                <a:lumOff val="6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97;p58"/>
            <p:cNvSpPr txBox="1"/>
            <p:nvPr/>
          </p:nvSpPr>
          <p:spPr>
            <a:xfrm>
              <a:off x="3088100" y="2818208"/>
              <a:ext cx="7360176" cy="78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L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Contratación profesional que apoye proceso de intermediación laboral de personas con discapacidad, y fomente capacidad instalada.</a:t>
              </a:r>
              <a:endParaRPr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L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Financiamiento de ferias laborales y encuentros empresariales . </a:t>
              </a:r>
              <a:endParaRPr b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5" name="Google Shape;798;p58"/>
            <p:cNvSpPr/>
            <p:nvPr/>
          </p:nvSpPr>
          <p:spPr>
            <a:xfrm>
              <a:off x="808" y="2770061"/>
              <a:ext cx="3055500" cy="8721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00;p58"/>
            <p:cNvSpPr/>
            <p:nvPr/>
          </p:nvSpPr>
          <p:spPr>
            <a:xfrm rot="5400000">
              <a:off x="6349321" y="549454"/>
              <a:ext cx="868800" cy="716289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60000"/>
                <a:lumOff val="40000"/>
                <a:alpha val="898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01;p58"/>
            <p:cNvSpPr txBox="1"/>
            <p:nvPr/>
          </p:nvSpPr>
          <p:spPr>
            <a:xfrm>
              <a:off x="3356378" y="3863357"/>
              <a:ext cx="6908628" cy="4757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2019:</a:t>
              </a:r>
            </a:p>
            <a:p>
              <a:pPr marL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$315.489.000</a:t>
              </a:r>
              <a:endParaRPr sz="2000" b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9" name="Google Shape;802;p58"/>
            <p:cNvSpPr/>
            <p:nvPr/>
          </p:nvSpPr>
          <p:spPr>
            <a:xfrm>
              <a:off x="808" y="3834409"/>
              <a:ext cx="3052200" cy="59280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03;p58"/>
            <p:cNvSpPr txBox="1"/>
            <p:nvPr/>
          </p:nvSpPr>
          <p:spPr>
            <a:xfrm>
              <a:off x="808" y="3863358"/>
              <a:ext cx="2994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663997" y="329623"/>
            <a:ext cx="7773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Apoyo a la Intermediación Laboral Comunal 2019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88320" y="3097119"/>
            <a:ext cx="2023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Bienes y Servicios/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Prestaciones</a:t>
            </a:r>
          </a:p>
        </p:txBody>
      </p:sp>
    </p:spTree>
    <p:extLst>
      <p:ext uri="{BB962C8B-B14F-4D97-AF65-F5344CB8AC3E}">
        <p14:creationId xmlns="" xmlns:p14="http://schemas.microsoft.com/office/powerpoint/2010/main" val="16831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2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95" t="8933" r="10952" b="5843"/>
          <a:stretch/>
        </p:blipFill>
        <p:spPr bwMode="auto">
          <a:xfrm>
            <a:off x="3040956" y="1517087"/>
            <a:ext cx="5787086" cy="5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571" t="9086" r="17143" b="4971"/>
          <a:stretch/>
        </p:blipFill>
        <p:spPr bwMode="auto">
          <a:xfrm>
            <a:off x="304800" y="1517087"/>
            <a:ext cx="2407673" cy="53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475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2"/>
          <p:cNvSpPr txBox="1">
            <a:spLocks noGrp="1"/>
          </p:cNvSpPr>
          <p:nvPr>
            <p:ph type="ctrTitle"/>
          </p:nvPr>
        </p:nvSpPr>
        <p:spPr>
          <a:xfrm>
            <a:off x="250507" y="2285992"/>
            <a:ext cx="8893493" cy="1958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Fondo Nacional de Proyectos Inclusivos </a:t>
            </a:r>
            <a:b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FONAPI</a:t>
            </a:r>
            <a:endParaRPr sz="3600" b="1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" y="0"/>
            <a:ext cx="1353380" cy="16356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0" y="4234751"/>
            <a:ext cx="1966130" cy="234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74;p63"/>
          <p:cNvGrpSpPr/>
          <p:nvPr/>
        </p:nvGrpSpPr>
        <p:grpSpPr>
          <a:xfrm>
            <a:off x="332900" y="1579503"/>
            <a:ext cx="8387346" cy="4437840"/>
            <a:chOff x="-471567" y="1847095"/>
            <a:chExt cx="11183128" cy="2642358"/>
          </a:xfrm>
          <a:solidFill>
            <a:schemeClr val="accent2">
              <a:lumMod val="75000"/>
            </a:schemeClr>
          </a:solidFill>
        </p:grpSpPr>
        <p:sp>
          <p:nvSpPr>
            <p:cNvPr id="6" name="Google Shape;875;p63"/>
            <p:cNvSpPr/>
            <p:nvPr/>
          </p:nvSpPr>
          <p:spPr>
            <a:xfrm rot="5400000">
              <a:off x="6436785" y="-1558881"/>
              <a:ext cx="868800" cy="768075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>
              <a:solidFill>
                <a:srgbClr val="F0D3D3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76;p63"/>
            <p:cNvSpPr txBox="1"/>
            <p:nvPr/>
          </p:nvSpPr>
          <p:spPr>
            <a:xfrm>
              <a:off x="3278897" y="1899107"/>
              <a:ext cx="7087081" cy="78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Organizaciones públicas y privadas que trabajen en el ámbito de la discapacidad.</a:t>
              </a:r>
              <a:endParaRPr sz="2400" b="1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8" name="Google Shape;877;p63"/>
            <p:cNvSpPr/>
            <p:nvPr/>
          </p:nvSpPr>
          <p:spPr>
            <a:xfrm>
              <a:off x="-471566" y="1960173"/>
              <a:ext cx="3382798" cy="7650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78;p63"/>
            <p:cNvSpPr txBox="1"/>
            <p:nvPr/>
          </p:nvSpPr>
          <p:spPr>
            <a:xfrm>
              <a:off x="-326492" y="1961669"/>
              <a:ext cx="3052515" cy="690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8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sz="28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0" name="Google Shape;879;p63"/>
            <p:cNvSpPr/>
            <p:nvPr/>
          </p:nvSpPr>
          <p:spPr>
            <a:xfrm rot="5400000">
              <a:off x="6439459" y="-463718"/>
              <a:ext cx="782627" cy="742658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>
              <a:solidFill>
                <a:srgbClr val="F7CDCD">
                  <a:alpha val="8980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80;p63"/>
            <p:cNvSpPr txBox="1"/>
            <p:nvPr/>
          </p:nvSpPr>
          <p:spPr>
            <a:xfrm>
              <a:off x="2894550" y="2838546"/>
              <a:ext cx="7620053" cy="8036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lvl="1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Concurso Nacional de Proyectos Inclusivos </a:t>
              </a:r>
              <a:r>
                <a:rPr lang="es-CL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(Financiamiento de Proyectos)</a:t>
              </a:r>
              <a:endParaRPr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lvl="1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- </a:t>
              </a:r>
              <a:r>
                <a:rPr lang="es-CL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Plan de Acompañamiento a Organizaciones</a:t>
              </a:r>
              <a:r>
                <a:rPr lang="es-CL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(Asesorías Técnicas)</a:t>
              </a:r>
              <a:endParaRPr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2" name="Google Shape;881;p63"/>
            <p:cNvSpPr/>
            <p:nvPr/>
          </p:nvSpPr>
          <p:spPr>
            <a:xfrm>
              <a:off x="-471567" y="2823585"/>
              <a:ext cx="3382799" cy="8721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82;p63"/>
            <p:cNvSpPr txBox="1"/>
            <p:nvPr/>
          </p:nvSpPr>
          <p:spPr>
            <a:xfrm>
              <a:off x="-265318" y="2858261"/>
              <a:ext cx="2970300" cy="786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0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sz="20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4" name="Google Shape;883;p63"/>
            <p:cNvSpPr/>
            <p:nvPr/>
          </p:nvSpPr>
          <p:spPr>
            <a:xfrm rot="5400000">
              <a:off x="6592169" y="370063"/>
              <a:ext cx="626103" cy="76126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84;p63"/>
            <p:cNvSpPr txBox="1"/>
            <p:nvPr/>
          </p:nvSpPr>
          <p:spPr>
            <a:xfrm>
              <a:off x="3348264" y="3901872"/>
              <a:ext cx="6769511" cy="49637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b="1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2019:</a:t>
              </a:r>
            </a:p>
            <a:p>
              <a: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</a:pPr>
              <a:r>
                <a:rPr lang="es-CL" sz="2000" dirty="0">
                  <a:solidFill>
                    <a:schemeClr val="dk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$1.435.848.000</a:t>
              </a:r>
              <a:endParaRPr sz="2000" b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6" name="Google Shape;885;p63"/>
            <p:cNvSpPr/>
            <p:nvPr/>
          </p:nvSpPr>
          <p:spPr>
            <a:xfrm>
              <a:off x="-471567" y="3834409"/>
              <a:ext cx="3382799" cy="592800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86;p63"/>
            <p:cNvSpPr txBox="1"/>
            <p:nvPr/>
          </p:nvSpPr>
          <p:spPr>
            <a:xfrm>
              <a:off x="-326492" y="3863349"/>
              <a:ext cx="2994300" cy="5349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2400" b="1" u="none" strike="noStrike" cap="none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</a:t>
              </a:r>
              <a:r>
                <a:rPr lang="es-CL" sz="2400" b="1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9</a:t>
              </a:r>
              <a:endParaRPr sz="2400" b="1" u="none" strike="noStrike" cap="none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663998" y="501446"/>
            <a:ext cx="7725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Fondo Nacional de Proyectos Inclusivos 2019</a:t>
            </a:r>
          </a:p>
        </p:txBody>
      </p:sp>
    </p:spTree>
    <p:extLst>
      <p:ext uri="{BB962C8B-B14F-4D97-AF65-F5344CB8AC3E}">
        <p14:creationId xmlns="" xmlns:p14="http://schemas.microsoft.com/office/powerpoint/2010/main" val="30014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2"/>
          <p:cNvSpPr txBox="1">
            <a:spLocks noGrp="1"/>
          </p:cNvSpPr>
          <p:nvPr>
            <p:ph type="ctrTitle"/>
          </p:nvPr>
        </p:nvSpPr>
        <p:spPr>
          <a:xfrm>
            <a:off x="214282" y="2428868"/>
            <a:ext cx="8642771" cy="21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Participación </a:t>
            </a:r>
            <a:b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Inclusiva Territorial</a:t>
            </a:r>
            <a:br>
              <a:rPr lang="es-CL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s-C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Coordinación Nacional de Participación para la Inclusión</a:t>
            </a:r>
            <a:endParaRPr sz="280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" y="0"/>
            <a:ext cx="1353380" cy="16356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870" y="4234751"/>
            <a:ext cx="1966130" cy="23410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9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0;p19"/>
          <p:cNvGrpSpPr/>
          <p:nvPr/>
        </p:nvGrpSpPr>
        <p:grpSpPr>
          <a:xfrm>
            <a:off x="510022" y="1445343"/>
            <a:ext cx="8250521" cy="5132439"/>
            <a:chOff x="-11953" y="1794784"/>
            <a:chExt cx="10680453" cy="2900854"/>
          </a:xfrm>
        </p:grpSpPr>
        <p:sp>
          <p:nvSpPr>
            <p:cNvPr id="8" name="Google Shape;131;p19"/>
            <p:cNvSpPr/>
            <p:nvPr/>
          </p:nvSpPr>
          <p:spPr>
            <a:xfrm rot="5400000">
              <a:off x="6593285" y="-1607789"/>
              <a:ext cx="658529" cy="749190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Google Shape;132;p19"/>
            <p:cNvSpPr txBox="1"/>
            <p:nvPr/>
          </p:nvSpPr>
          <p:spPr>
            <a:xfrm>
              <a:off x="3365784" y="1835628"/>
              <a:ext cx="6986233" cy="4975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800"/>
                <a:buFontTx/>
                <a:buNone/>
                <a:tabLst/>
                <a:defRPr/>
              </a:pPr>
              <a:r>
                <a:rPr kumimoji="0" 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Destinado a personas con discapacidad intelectual</a:t>
              </a:r>
              <a:r>
                <a:rPr lang="es-CL" sz="1800" kern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0" name="Google Shape;133;p19"/>
            <p:cNvSpPr/>
            <p:nvPr/>
          </p:nvSpPr>
          <p:spPr>
            <a:xfrm>
              <a:off x="808" y="1794784"/>
              <a:ext cx="3030000" cy="65853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Google Shape;134;p19"/>
            <p:cNvSpPr txBox="1"/>
            <p:nvPr/>
          </p:nvSpPr>
          <p:spPr>
            <a:xfrm>
              <a:off x="38147" y="1838895"/>
              <a:ext cx="2955300" cy="6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50" rIns="121900" bIns="609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Población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2" name="Google Shape;135;p19"/>
            <p:cNvSpPr/>
            <p:nvPr/>
          </p:nvSpPr>
          <p:spPr>
            <a:xfrm rot="5400000">
              <a:off x="6262340" y="-462627"/>
              <a:ext cx="1341567" cy="747075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Google Shape;136;p19"/>
            <p:cNvSpPr txBox="1"/>
            <p:nvPr/>
          </p:nvSpPr>
          <p:spPr>
            <a:xfrm>
              <a:off x="2934408" y="2733369"/>
              <a:ext cx="7675659" cy="12634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6213" marR="0" lvl="1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Tx/>
                <a:buNone/>
                <a:tabLst/>
                <a:defRPr/>
              </a:pPr>
              <a:r>
                <a:rPr kumimoji="0" lang="es-C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Programa Participación Social en Discapacidad Intelectual,</a:t>
              </a:r>
              <a:r>
                <a:rPr kumimoji="0" lang="es-CL" sz="1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</a:t>
              </a:r>
              <a:r>
                <a:rPr lang="es-CL" sz="1600" kern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desarrollo a través de a</a:t>
              </a:r>
              <a:r>
                <a:rPr kumimoji="0" lang="es-CL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lianzas con</a:t>
              </a:r>
              <a:r>
                <a:rPr kumimoji="0" lang="es-CL" sz="160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 </a:t>
              </a:r>
              <a:r>
                <a:rPr kumimoji="0" lang="es-C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instituciones regionales, designación de coordinadores regionales y relatores de escuelas, formación de relatores, convocatoria y ejecución de Escuela Territoriales, MIDI, Encuentro Nacional MIDI, Seminario Internacional, Encuentro Nacional sobre Discapacidad Intelec</a:t>
              </a:r>
              <a:r>
                <a:rPr lang="es-CL" sz="1600" kern="1200" dirty="0" err="1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tual</a:t>
              </a:r>
              <a:r>
                <a:rPr lang="es-CL" sz="1600" kern="1200" dirty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.</a:t>
              </a:r>
              <a:endPara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11430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4" name="Google Shape;137;p19"/>
            <p:cNvSpPr/>
            <p:nvPr/>
          </p:nvSpPr>
          <p:spPr>
            <a:xfrm>
              <a:off x="-11953" y="2712484"/>
              <a:ext cx="3055500" cy="89159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Google Shape;138;p19"/>
            <p:cNvSpPr txBox="1"/>
            <p:nvPr/>
          </p:nvSpPr>
          <p:spPr>
            <a:xfrm>
              <a:off x="57949" y="2752591"/>
              <a:ext cx="29703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Bienes y Servicios/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Prestaciones</a:t>
              </a:r>
              <a:endPara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6" name="Google Shape;139;p19"/>
            <p:cNvSpPr/>
            <p:nvPr/>
          </p:nvSpPr>
          <p:spPr>
            <a:xfrm rot="5400000">
              <a:off x="6536823" y="563962"/>
              <a:ext cx="708000" cy="755535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Google Shape;140;p19"/>
            <p:cNvSpPr txBox="1"/>
            <p:nvPr/>
          </p:nvSpPr>
          <p:spPr>
            <a:xfrm>
              <a:off x="3494656" y="4078070"/>
              <a:ext cx="6586762" cy="50433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R="0" lvl="1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Tx/>
                <a:buNone/>
                <a:tabLst/>
                <a:defRPr/>
              </a:pPr>
              <a:r>
                <a:rPr kumimoji="0" lang="es-CL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Financiamiento 2019 </a:t>
              </a:r>
            </a:p>
            <a:p>
              <a:pPr marR="0" lvl="1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$141.450.000.-</a:t>
              </a: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  <p:sp>
          <p:nvSpPr>
            <p:cNvPr id="18" name="Google Shape;141;p19"/>
            <p:cNvSpPr/>
            <p:nvPr/>
          </p:nvSpPr>
          <p:spPr>
            <a:xfrm>
              <a:off x="4108" y="3984311"/>
              <a:ext cx="3052200" cy="71132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Google Shape;142;p19"/>
            <p:cNvSpPr txBox="1"/>
            <p:nvPr/>
          </p:nvSpPr>
          <p:spPr>
            <a:xfrm>
              <a:off x="76549" y="4072524"/>
              <a:ext cx="29943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Calibri"/>
                </a:rPr>
                <a:t>Recursos ($) 2019</a:t>
              </a:r>
              <a:endPara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endParaRP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755258" y="264403"/>
            <a:ext cx="7760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 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Participación Inclusiva Territorial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67" descr="Imagen de manos de una persona diciendo gracias en lengua de señas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4430" y="1462652"/>
            <a:ext cx="2795141" cy="2480051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67"/>
          <p:cNvSpPr txBox="1"/>
          <p:nvPr/>
        </p:nvSpPr>
        <p:spPr>
          <a:xfrm>
            <a:off x="2708126" y="4513724"/>
            <a:ext cx="3727751" cy="63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Gracias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logo senad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4610100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285720" y="264403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Rendición de gastos de Concejal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Ramón Balbontín Leiva</a:t>
            </a:r>
            <a:endParaRPr kumimoji="0" lang="es-E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428596" y="1857364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 denominado “Políticas Sociales en el ámbito local, grupos vulnerables, migrantes y temáticas emergentes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de enero – 25 de enero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1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del curso		$  250.000.-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Viático				$  345.932.-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Pasajes			$  199.129.-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Peajes				</a:t>
            </a:r>
            <a:r>
              <a:rPr kumimoji="0" lang="es-ES" sz="200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   10.700.-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Costo Total			$ 805.761.-</a:t>
            </a:r>
            <a:endParaRPr kumimoji="0" lang="es-ES" sz="2000" b="1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/>
          <p:cNvSpPr txBox="1"/>
          <p:nvPr/>
        </p:nvSpPr>
        <p:spPr>
          <a:xfrm>
            <a:off x="285720" y="264403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Rendición de gastos de Concejal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Carlos Pacheco Díaz</a:t>
            </a:r>
            <a:endParaRPr kumimoji="0" lang="es-E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3"/>
          <p:cNvSpPr txBox="1"/>
          <p:nvPr/>
        </p:nvSpPr>
        <p:spPr>
          <a:xfrm>
            <a:off x="428596" y="1785926"/>
            <a:ext cx="84296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 denominado “Políticas Sociales en el ámbito local, grupos vulnerables, migrantes y temáticas emergentes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de enero – 25 de enero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1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1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del curso			$  250.000.-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Viático					$  345.932.-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Pasajes				$  259.016.-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Peajes/Pase</a:t>
            </a:r>
            <a:r>
              <a:rPr kumimoji="0" lang="es-ES" sz="200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diario/Petróleo</a:t>
            </a:r>
            <a:r>
              <a:rPr kumimoji="0" lang="es-ES" sz="200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kumimoji="0" lang="es-ES" sz="200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    24.990.-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Costo Total				$ 879.938.-</a:t>
            </a:r>
            <a:endParaRPr kumimoji="0" lang="es-ES" sz="2000" b="1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2000" b="1" dirty="0">
                <a:solidFill>
                  <a:prstClr val="white"/>
                </a:solidFill>
                <a:latin typeface="Verdana" pitchFamily="34" charset="0"/>
              </a:rPr>
              <a:t>¿Quiénes pueden </a:t>
            </a:r>
            <a:r>
              <a:rPr lang="es-ES_tradn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postular?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CL" altLang="es-ES" sz="2000" dirty="0"/>
              <a:t>Pueden postular al programa todas las personas organizadas en un Comité de Pavimentación que habiten en un sector carente de pavimento </a:t>
            </a:r>
            <a:r>
              <a:rPr lang="es-CL" altLang="es-ES" sz="2000" dirty="0">
                <a:solidFill>
                  <a:srgbClr val="084F82"/>
                </a:solidFill>
              </a:rPr>
              <a:t>o que su pavimento presente un alto deterioro</a:t>
            </a:r>
            <a:r>
              <a:rPr lang="es-CL" altLang="es-ES" sz="2000" dirty="0" smtClean="0">
                <a:solidFill>
                  <a:srgbClr val="084F82"/>
                </a:solidFill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s-CL" altLang="es-ES" sz="2000" dirty="0">
              <a:solidFill>
                <a:srgbClr val="084F82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CL" altLang="es-ES" sz="2000" dirty="0" smtClean="0">
                <a:solidFill>
                  <a:srgbClr val="084F82"/>
                </a:solidFill>
              </a:rPr>
              <a:t>En el caso de calles y pasajes el deterioro debe ser como mínimo un 60% de la superficie medido por cuadras;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altLang="es-ES" sz="2000" dirty="0" smtClean="0">
              <a:solidFill>
                <a:srgbClr val="084F82"/>
              </a:solidFill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s-CL" altLang="es-ES" sz="2000" dirty="0">
                <a:solidFill>
                  <a:srgbClr val="084F82"/>
                </a:solidFill>
              </a:rPr>
              <a:t>En el caso de </a:t>
            </a:r>
            <a:r>
              <a:rPr lang="es-CL" altLang="es-ES" sz="2000" dirty="0" smtClean="0">
                <a:solidFill>
                  <a:srgbClr val="084F82"/>
                </a:solidFill>
              </a:rPr>
              <a:t>veredas </a:t>
            </a:r>
            <a:r>
              <a:rPr lang="es-CL" altLang="es-ES" sz="2000" dirty="0">
                <a:solidFill>
                  <a:srgbClr val="084F82"/>
                </a:solidFill>
              </a:rPr>
              <a:t>el deterioro debe ser como mínimo un </a:t>
            </a:r>
            <a:r>
              <a:rPr lang="es-CL" altLang="es-ES" sz="2000" dirty="0" smtClean="0">
                <a:solidFill>
                  <a:srgbClr val="084F82"/>
                </a:solidFill>
              </a:rPr>
              <a:t>40</a:t>
            </a:r>
            <a:r>
              <a:rPr lang="es-CL" altLang="es-ES" sz="2000" dirty="0">
                <a:solidFill>
                  <a:srgbClr val="084F82"/>
                </a:solidFill>
              </a:rPr>
              <a:t>% de la superficie medido por cuadras;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L" altLang="es-ES" sz="2000" dirty="0">
              <a:solidFill>
                <a:srgbClr val="084F82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es-ES_tradnl" altLang="es-ES" sz="2000" dirty="0">
              <a:solidFill>
                <a:srgbClr val="084F8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6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2000" b="1" dirty="0">
                <a:solidFill>
                  <a:prstClr val="white"/>
                </a:solidFill>
                <a:latin typeface="Verdana" pitchFamily="34" charset="0"/>
              </a:rPr>
              <a:t>Requisitos para </a:t>
            </a:r>
            <a:r>
              <a:rPr lang="es-ES_tradn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postular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Las vías a postular deben: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 estar sin pavimento.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 contar con solución definitiva de agua potable y de alcantarillado de aguas servidas (debidamente acreditada). </a:t>
            </a:r>
            <a:r>
              <a:rPr lang="es-ES_tradnl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(hay excepción cuando se acredita que las redes públicas no se construirán en un plazo de al menos 10 años).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deben tener un ancho de espacio público </a:t>
            </a:r>
            <a:r>
              <a:rPr lang="es-ES_tradnl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entre líneas oficiales 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mayor a 6 </a:t>
            </a:r>
            <a:r>
              <a:rPr lang="es-ES_tradnl" sz="2000" dirty="0" err="1">
                <a:ea typeface="Verdana" panose="020B0604030504040204" pitchFamily="34" charset="0"/>
                <a:cs typeface="Verdana" panose="020B0604030504040204" pitchFamily="34" charset="0"/>
              </a:rPr>
              <a:t>mts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 y no superior de 15 </a:t>
            </a:r>
            <a:r>
              <a:rPr lang="es-ES_tradnl" sz="2000" dirty="0" err="1">
                <a:ea typeface="Verdana" panose="020B0604030504040204" pitchFamily="34" charset="0"/>
                <a:cs typeface="Verdana" panose="020B0604030504040204" pitchFamily="34" charset="0"/>
              </a:rPr>
              <a:t>mts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s-ES_tradnl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(hay excepción hasta 20 metros).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 tener una longitud mínima de 100 </a:t>
            </a:r>
            <a:r>
              <a:rPr lang="es-ES_tradnl" sz="2000" dirty="0" err="1">
                <a:ea typeface="Verdana" panose="020B0604030504040204" pitchFamily="34" charset="0"/>
                <a:cs typeface="Verdana" panose="020B0604030504040204" pitchFamily="34" charset="0"/>
              </a:rPr>
              <a:t>mts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 y máxima de 1.000 </a:t>
            </a:r>
            <a:r>
              <a:rPr lang="es-ES_tradnl" sz="2000" dirty="0" err="1">
                <a:ea typeface="Verdana" panose="020B0604030504040204" pitchFamily="34" charset="0"/>
                <a:cs typeface="Verdana" panose="020B0604030504040204" pitchFamily="34" charset="0"/>
              </a:rPr>
              <a:t>mts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 en caso de repavimentaciones, como mínimo un 60% de la superficie </a:t>
            </a:r>
            <a:r>
              <a:rPr lang="es-ES_tradnl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 la calzada o vereda</a:t>
            </a:r>
            <a:r>
              <a:rPr lang="es-ES_tradnl" sz="2000" dirty="0">
                <a:solidFill>
                  <a:srgbClr val="595959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medida por cuadra, debe presentar un alto deterioro (monografía).</a:t>
            </a: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sz="2000" dirty="0">
                <a:ea typeface="Verdana" panose="020B0604030504040204" pitchFamily="34" charset="0"/>
                <a:cs typeface="Verdana" panose="020B0604030504040204" pitchFamily="34" charset="0"/>
              </a:rPr>
              <a:t>Los vecinos deben: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altLang="es-ES" sz="2000" dirty="0">
                <a:ea typeface="Verdana" panose="020B0604030504040204" pitchFamily="34" charset="0"/>
                <a:cs typeface="Verdana" panose="020B0604030504040204" pitchFamily="34" charset="0"/>
              </a:rPr>
              <a:t>estar constituidos en un </a:t>
            </a:r>
            <a:r>
              <a:rPr lang="es-ES_tradnl" altLang="es-ES" sz="2000" b="1" dirty="0">
                <a:ea typeface="Verdana" panose="020B0604030504040204" pitchFamily="34" charset="0"/>
                <a:cs typeface="Verdana" panose="020B0604030504040204" pitchFamily="34" charset="0"/>
              </a:rPr>
              <a:t>Comité de Pavimentación</a:t>
            </a:r>
            <a:r>
              <a:rPr lang="es-ES_tradnl" altLang="es-ES" sz="2000" dirty="0">
                <a:ea typeface="Verdana" panose="020B0604030504040204" pitchFamily="34" charset="0"/>
                <a:cs typeface="Verdana" panose="020B0604030504040204" pitchFamily="34" charset="0"/>
              </a:rPr>
              <a:t> con representación jurídica, pudiendo </a:t>
            </a:r>
            <a:r>
              <a:rPr lang="es-ES_tradnl" altLang="es-ES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ser propia, de </a:t>
            </a:r>
            <a:r>
              <a:rPr lang="es-ES_tradnl" altLang="es-ES" sz="2000" dirty="0">
                <a:ea typeface="Verdana" panose="020B0604030504040204" pitchFamily="34" charset="0"/>
                <a:cs typeface="Verdana" panose="020B0604030504040204" pitchFamily="34" charset="0"/>
              </a:rPr>
              <a:t>la Junta de Vecinos correspondiente </a:t>
            </a:r>
            <a:r>
              <a:rPr lang="es-ES_tradnl" altLang="es-ES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 otra organización vecinal habilitada.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altLang="es-ES" sz="2000" dirty="0">
                <a:ea typeface="Verdana" panose="020B0604030504040204" pitchFamily="34" charset="0"/>
                <a:cs typeface="Verdana" panose="020B0604030504040204" pitchFamily="34" charset="0"/>
              </a:rPr>
              <a:t>disponer de</a:t>
            </a:r>
            <a:r>
              <a:rPr lang="es-ES_tradnl" altLang="es-ES" sz="2000" b="1" dirty="0">
                <a:ea typeface="Verdana" panose="020B0604030504040204" pitchFamily="34" charset="0"/>
                <a:cs typeface="Verdana" panose="020B0604030504040204" pitchFamily="34" charset="0"/>
              </a:rPr>
              <a:t> Proyecto de Ingeniería</a:t>
            </a:r>
            <a:r>
              <a:rPr lang="es-ES_tradnl" altLang="es-ES" sz="2000" dirty="0">
                <a:ea typeface="Verdana" panose="020B0604030504040204" pitchFamily="34" charset="0"/>
                <a:cs typeface="Verdana" panose="020B0604030504040204" pitchFamily="34" charset="0"/>
              </a:rPr>
              <a:t> para la pavimentación de las calzadas (proyecto aprobado </a:t>
            </a:r>
            <a:r>
              <a:rPr lang="es-ES_tradnl" altLang="es-ES" sz="2000" dirty="0">
                <a:solidFill>
                  <a:srgbClr val="084F8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por SERVIU). </a:t>
            </a:r>
            <a:r>
              <a:rPr lang="es-ES_tradnl" altLang="es-ES" sz="2000" dirty="0">
                <a:ea typeface="Verdana" panose="020B0604030504040204" pitchFamily="34" charset="0"/>
                <a:cs typeface="Verdana" panose="020B0604030504040204" pitchFamily="34" charset="0"/>
              </a:rPr>
              <a:t>Se debe registrar el Nº del proyecto asignado por el SERVIU.</a:t>
            </a:r>
          </a:p>
        </p:txBody>
      </p:sp>
    </p:spTree>
    <p:extLst>
      <p:ext uri="{BB962C8B-B14F-4D97-AF65-F5344CB8AC3E}">
        <p14:creationId xmlns="" xmlns:p14="http://schemas.microsoft.com/office/powerpoint/2010/main" val="14946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2000" b="1" dirty="0">
                <a:solidFill>
                  <a:prstClr val="white"/>
                </a:solidFill>
                <a:latin typeface="Verdana" pitchFamily="34" charset="0"/>
              </a:rPr>
              <a:t>Requisitos para </a:t>
            </a:r>
            <a:r>
              <a:rPr lang="es-ES_tradn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postular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acreditar el </a:t>
            </a:r>
            <a:r>
              <a:rPr lang="es-ES_tradnl" altLang="es-ES" sz="2000" b="1" dirty="0">
                <a:ea typeface="ヒラギノ角ゴ Pro W3" charset="-128"/>
              </a:rPr>
              <a:t>ahorro mínimo</a:t>
            </a:r>
            <a:r>
              <a:rPr lang="es-ES_tradnl" altLang="es-ES" sz="2000" dirty="0">
                <a:ea typeface="ヒラギノ角ゴ Pro W3" charset="-128"/>
              </a:rPr>
              <a:t>, realizado preferentemente en una cuenta de ahorro. El monto mínimo requerido será el resultado de aplicar un porcentaje variable entre el 5 y el 30% al costo total referencial de la obra.  El costo de la obra se calculará a partir del valor referencial del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m2</a:t>
            </a:r>
            <a:r>
              <a:rPr lang="es-ES_tradnl" altLang="es-ES" sz="2000" dirty="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s-ES_tradnl" altLang="es-ES" sz="2000" dirty="0">
                <a:ea typeface="ヒラギノ角ゴ Pro W3" charset="-128"/>
              </a:rPr>
              <a:t>de pavimento determinado en conjunto por la SEREMI y el SERVIU respectivo.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(hay exenciones de aportes por diferentes causas, como vulnerabilidad social del Comité, pertenecer a programa barrios, o localizarse en zona decretada de catástrofe).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ES_tradnl" altLang="es-ES" sz="2000" dirty="0">
              <a:solidFill>
                <a:srgbClr val="595959"/>
              </a:solidFill>
              <a:ea typeface="ヒラギノ角ゴ Pro W3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el costo unitario de postulación no puede superar el valor límite del m2 de pavimentación, repavimentación o de acera reglamentado.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ES_tradnl" altLang="es-ES" sz="2000" dirty="0">
              <a:ea typeface="ヒラギノ角ゴ Pro W3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llenar la </a:t>
            </a:r>
            <a:r>
              <a:rPr lang="es-ES_tradnl" altLang="es-ES" sz="2000" b="1" dirty="0">
                <a:ea typeface="ヒラギノ角ゴ Pro W3" charset="-128"/>
              </a:rPr>
              <a:t>ficha única de postulación</a:t>
            </a:r>
            <a:r>
              <a:rPr lang="es-ES_tradnl" altLang="es-ES" sz="2000" dirty="0">
                <a:ea typeface="ヒラギノ角ゴ Pro W3" charset="-128"/>
              </a:rPr>
              <a:t> con los datos solicitados,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los que deben ser previamente revisados y validados </a:t>
            </a:r>
            <a:r>
              <a:rPr lang="es-ES_tradnl" altLang="es-ES" sz="2000" dirty="0">
                <a:ea typeface="ヒラギノ角ゴ Pro W3" charset="-128"/>
              </a:rPr>
              <a:t>por la Municipalidad y el SERVIU.</a:t>
            </a: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s-ES_tradnl" altLang="es-ES" sz="2000" dirty="0">
              <a:ea typeface="ヒラギノ角ゴ Pro W3" charset="-128"/>
            </a:endParaRPr>
          </a:p>
          <a:p>
            <a:pPr marL="342900" lvl="0" indent="-342900" defTabSz="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s-ES_tradnl" altLang="es-ES" sz="2000" dirty="0">
                <a:ea typeface="ヒラギノ角ゴ Pro W3" charset="-128"/>
              </a:rPr>
              <a:t>presentar nómina de todos los integrantes del Comité de Pavimentación que postulan el proyecto, indicando su nombre, RUT, dirección y firma</a:t>
            </a:r>
            <a:r>
              <a:rPr lang="es-ES_tradnl" altLang="es-ES" sz="2000" dirty="0">
                <a:solidFill>
                  <a:srgbClr val="595959"/>
                </a:solidFill>
                <a:ea typeface="ヒラギノ角ゴ Pro W3" charset="-128"/>
              </a:rPr>
              <a:t>.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Identificar a la directiva del Comité y a su representante legal.</a:t>
            </a:r>
          </a:p>
        </p:txBody>
      </p:sp>
    </p:spTree>
    <p:extLst>
      <p:ext uri="{BB962C8B-B14F-4D97-AF65-F5344CB8AC3E}">
        <p14:creationId xmlns="" xmlns:p14="http://schemas.microsoft.com/office/powerpoint/2010/main" val="170973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2000" b="1" dirty="0">
                <a:solidFill>
                  <a:prstClr val="white"/>
                </a:solidFill>
                <a:latin typeface="Verdana" pitchFamily="34" charset="0"/>
              </a:rPr>
              <a:t>Pasos </a:t>
            </a: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de la Municipalidad </a:t>
            </a:r>
            <a:r>
              <a:rPr lang="es-CL" altLang="es-CL" sz="2000" b="1" dirty="0">
                <a:solidFill>
                  <a:prstClr val="white"/>
                </a:solidFill>
                <a:latin typeface="Verdana" pitchFamily="34" charset="0"/>
              </a:rPr>
              <a:t>para la </a:t>
            </a: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postulación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AutoNum type="arabicPeriod"/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Fomentar y apoyar la organización de los vecinos y la organización del Comité de Pavimentación;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 smtClean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2.   Otorgar personalidad jurídica al Comité de Pavimentación;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 smtClean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3.   Apoyar a los vecinos en la definición de la calle </a:t>
            </a:r>
            <a:r>
              <a:rPr lang="es-ES_tradnl" altLang="es-ES" dirty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y/o pasaje y/o </a:t>
            </a: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vereda a postular;</a:t>
            </a: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Monotype Sorts" pitchFamily="2" charset="2"/>
              <a:buAutoNum type="arabicPeriod"/>
            </a:pP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AutoNum type="arabicPeriod" startAt="4"/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Apoyar en la obtención del Certificado de red pública de agua potable y alcantarillado;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 smtClean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5.    Completar los datos de origen Municipal en la ficha: categoría del Comité; cantidad de viviendas; antigüedad del conjunto </a:t>
            </a:r>
            <a:r>
              <a:rPr lang="es-ES_tradnl" altLang="es-ES" dirty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o del </a:t>
            </a: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sector habitacional; ancho de la vía; origen y superficie de las viviendas;  </a:t>
            </a: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6.    Apoyar o contratar el diseño del </a:t>
            </a:r>
            <a:r>
              <a:rPr lang="es-ES_tradnl" altLang="es-ES" dirty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Proyecto de Ingeniería para la pavimentación.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 smtClean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7.   Colocar el aporte Municipal y, si es necesario, apoyar el aporte del Comité de Pavimentación;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8.    Si aplica, elaborar informe de vulnerabilidad social del Comité </a:t>
            </a:r>
            <a:r>
              <a:rPr lang="es-ES_tradnl" altLang="es-ES" dirty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de Pavimentación</a:t>
            </a:r>
            <a:r>
              <a:rPr lang="es-ES_tradnl" altLang="es-ES" dirty="0" smtClean="0">
                <a:solidFill>
                  <a:prstClr val="black"/>
                </a:solidFill>
                <a:latin typeface="gobCL" pitchFamily="50" charset="0"/>
                <a:ea typeface="ヒラギノ角ゴ Pro W3" charset="-128"/>
              </a:rPr>
              <a:t>;</a:t>
            </a: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</a:pPr>
            <a:endParaRPr lang="es-ES_tradnl" altLang="es-ES" dirty="0">
              <a:solidFill>
                <a:prstClr val="black"/>
              </a:solidFill>
              <a:latin typeface="gobCL" pitchFamily="50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4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844C73-7959-4F1B-8209-02F0A7374F3D}"/>
              </a:ext>
            </a:extLst>
          </p:cNvPr>
          <p:cNvSpPr/>
          <p:nvPr/>
        </p:nvSpPr>
        <p:spPr>
          <a:xfrm>
            <a:off x="0" y="-11129"/>
            <a:ext cx="9144000" cy="9434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grpSp>
        <p:nvGrpSpPr>
          <p:cNvPr id="3" name="Grupo 18">
            <a:extLst>
              <a:ext uri="{FF2B5EF4-FFF2-40B4-BE49-F238E27FC236}">
                <a16:creationId xmlns:a16="http://schemas.microsoft.com/office/drawing/2014/main" xmlns="" id="{F63DDC89-E57F-470D-A77A-F314E24E4F62}"/>
              </a:ext>
            </a:extLst>
          </p:cNvPr>
          <p:cNvGrpSpPr/>
          <p:nvPr/>
        </p:nvGrpSpPr>
        <p:grpSpPr>
          <a:xfrm>
            <a:off x="-170691" y="-11129"/>
            <a:ext cx="9116003" cy="817470"/>
            <a:chOff x="-227589" y="-11129"/>
            <a:chExt cx="12154671" cy="817470"/>
          </a:xfrm>
        </p:grpSpPr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xmlns="" id="{87FC4CA9-39F1-4A97-8D1D-584B963A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45914" r="1813" b="44656"/>
            <a:stretch/>
          </p:blipFill>
          <p:spPr>
            <a:xfrm>
              <a:off x="-227589" y="-11129"/>
              <a:ext cx="4061035" cy="817470"/>
            </a:xfrm>
            <a:prstGeom prst="rect">
              <a:avLst/>
            </a:prstGeom>
          </p:spPr>
        </p:pic>
        <p:pic>
          <p:nvPicPr>
            <p:cNvPr id="21" name="Gráfico 20">
              <a:extLst>
                <a:ext uri="{FF2B5EF4-FFF2-40B4-BE49-F238E27FC236}">
                  <a16:creationId xmlns:a16="http://schemas.microsoft.com/office/drawing/2014/main" xmlns="" id="{B4EC7D85-A99C-4BB4-AF1D-3BAECF1AFC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65934" r="1813" b="24636"/>
            <a:stretch/>
          </p:blipFill>
          <p:spPr>
            <a:xfrm>
              <a:off x="3851630" y="-11129"/>
              <a:ext cx="4061035" cy="817470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xmlns="" id="{6CE81B15-E26B-4744-85BC-FE82F9408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rcRect l="3902" t="86744" r="1813" b="3826"/>
            <a:stretch/>
          </p:blipFill>
          <p:spPr>
            <a:xfrm>
              <a:off x="7866047" y="-11129"/>
              <a:ext cx="4061035" cy="817470"/>
            </a:xfrm>
            <a:prstGeom prst="rect">
              <a:avLst/>
            </a:prstGeom>
          </p:spPr>
        </p:pic>
      </p:grp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CF244E4A-7779-4B35-93F2-954BEB8E9A0D}"/>
              </a:ext>
            </a:extLst>
          </p:cNvPr>
          <p:cNvSpPr/>
          <p:nvPr/>
        </p:nvSpPr>
        <p:spPr>
          <a:xfrm>
            <a:off x="0" y="801077"/>
            <a:ext cx="9144000" cy="7160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692A317B-6B7A-416B-BB6A-A75D2C99FA31}"/>
              </a:ext>
            </a:extLst>
          </p:cNvPr>
          <p:cNvSpPr txBox="1"/>
          <p:nvPr/>
        </p:nvSpPr>
        <p:spPr>
          <a:xfrm>
            <a:off x="390344" y="865636"/>
            <a:ext cx="810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L" altLang="es-CL" sz="2000" b="1" dirty="0" smtClean="0">
                <a:solidFill>
                  <a:prstClr val="white"/>
                </a:solidFill>
                <a:latin typeface="Verdana" pitchFamily="34" charset="0"/>
              </a:rPr>
              <a:t>Financiamiento</a:t>
            </a:r>
            <a:endParaRPr lang="es-ES" altLang="es-CL" sz="2000" b="1" dirty="0">
              <a:solidFill>
                <a:prstClr val="white"/>
              </a:solidFill>
              <a:latin typeface="Verdana" pitchFamily="34" charset="0"/>
            </a:endParaRPr>
          </a:p>
        </p:txBody>
      </p:sp>
      <p:pic>
        <p:nvPicPr>
          <p:cNvPr id="25" name="Gráfico 14">
            <a:extLst>
              <a:ext uri="{FF2B5EF4-FFF2-40B4-BE49-F238E27FC236}">
                <a16:creationId xmlns:a16="http://schemas.microsoft.com/office/drawing/2014/main" xmlns="" id="{6EA886A8-14C5-46D6-9A25-520A9406E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"/>
              </a:ext>
            </a:extLst>
          </a:blip>
          <a:stretch>
            <a:fillRect/>
          </a:stretch>
        </p:blipFill>
        <p:spPr>
          <a:xfrm>
            <a:off x="390343" y="-17268"/>
            <a:ext cx="1293302" cy="1675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1526196"/>
            <a:ext cx="909066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ES" sz="2000" dirty="0">
                <a:solidFill>
                  <a:prstClr val="black"/>
                </a:solidFill>
                <a:ea typeface="ヒラギノ角ゴ Pro W3" charset="-128"/>
              </a:rPr>
              <a:t>	El Programa de Pavimentos Participativos se financian con: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altLang="es-ES" sz="2000" dirty="0" smtClean="0">
                <a:solidFill>
                  <a:prstClr val="black"/>
                </a:solidFill>
                <a:ea typeface="ヒラギノ角ゴ Pro W3" charset="-128"/>
              </a:rPr>
              <a:t> </a:t>
            </a:r>
            <a:r>
              <a:rPr lang="es-ES_tradnl" altLang="es-ES" sz="2000" dirty="0">
                <a:solidFill>
                  <a:prstClr val="black"/>
                </a:solidFill>
                <a:ea typeface="ヒラギノ角ゴ Pro W3" charset="-128"/>
              </a:rPr>
              <a:t>aporte de los postulantes favorecidos - Comité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altLang="es-ES" sz="2000" dirty="0">
                <a:solidFill>
                  <a:prstClr val="black"/>
                </a:solidFill>
                <a:ea typeface="ヒラギノ角ゴ Pro W3" charset="-128"/>
              </a:rPr>
              <a:t> aportes de la Municipalidad</a:t>
            </a:r>
          </a:p>
          <a:p>
            <a:pPr marL="342900" indent="-342900" defTabSz="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ES_tradnl" altLang="es-ES" sz="2000" dirty="0">
                <a:solidFill>
                  <a:prstClr val="black"/>
                </a:solidFill>
                <a:ea typeface="ヒラギノ角ゴ Pro W3" charset="-128"/>
              </a:rPr>
              <a:t> aporte del MINVU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>
              <a:solidFill>
                <a:srgbClr val="595959"/>
              </a:solidFill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ES" sz="2000" u="sng" dirty="0" smtClean="0">
                <a:solidFill>
                  <a:srgbClr val="084F82"/>
                </a:solidFill>
                <a:ea typeface="ヒラギノ角ゴ Pro W3" charset="-128"/>
              </a:rPr>
              <a:t>La Municipalidad puede</a:t>
            </a:r>
            <a:r>
              <a:rPr lang="es-ES_tradnl" altLang="es-ES" sz="2000" dirty="0" smtClean="0">
                <a:solidFill>
                  <a:srgbClr val="084F82"/>
                </a:solidFill>
                <a:ea typeface="ヒラギノ角ゴ Pro W3" charset="-128"/>
              </a:rPr>
              <a:t>: apoyar parcial o totalmente en los aportes requeridos a los Comités de Pavimentación, y vice versa; colocar más aportes del mínimo requerido en aquellos proyectos que tiene prioridad, dado que hay puntaje por aportes;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>
              <a:solidFill>
                <a:srgbClr val="084F82"/>
              </a:solidFill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ES" sz="2000" dirty="0" smtClean="0">
                <a:solidFill>
                  <a:srgbClr val="084F82"/>
                </a:solidFill>
                <a:ea typeface="ヒラギノ角ゴ Pro W3" charset="-128"/>
              </a:rPr>
              <a:t>Eventualmente </a:t>
            </a:r>
            <a:r>
              <a:rPr lang="es-ES_tradnl" altLang="es-ES" sz="2000" dirty="0">
                <a:solidFill>
                  <a:srgbClr val="084F82"/>
                </a:solidFill>
                <a:ea typeface="ヒラギノ角ゴ Pro W3" charset="-128"/>
              </a:rPr>
              <a:t>puede haber financiamiento del Gobierno Regional para financiar los diseños de los proyectos o los aportes de Comités y/o Municipalidad. También pueden aportar como si fueran recursos sectoriales para seleccionar proyectos de las listas de espera , según reglamentación del Programa</a:t>
            </a:r>
            <a:r>
              <a:rPr lang="es-ES_tradnl" altLang="es-ES" sz="2000" dirty="0" smtClean="0">
                <a:solidFill>
                  <a:srgbClr val="084F82"/>
                </a:solidFill>
                <a:ea typeface="ヒラギノ角ゴ Pro W3" charset="-128"/>
              </a:rPr>
              <a:t>.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CL" altLang="es-ES" sz="2000" dirty="0" smtClean="0">
              <a:solidFill>
                <a:srgbClr val="084F82"/>
              </a:solidFill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CL" altLang="es-ES" sz="2000" dirty="0" smtClean="0">
                <a:solidFill>
                  <a:srgbClr val="084F82"/>
                </a:solidFill>
                <a:ea typeface="ヒラギノ角ゴ Pro W3" charset="-128"/>
              </a:rPr>
              <a:t>El </a:t>
            </a:r>
            <a:r>
              <a:rPr lang="es-CL" altLang="es-ES" sz="2000" dirty="0">
                <a:solidFill>
                  <a:srgbClr val="084F82"/>
                </a:solidFill>
                <a:ea typeface="ヒラギノ角ゴ Pro W3" charset="-128"/>
              </a:rPr>
              <a:t>porcentaje de aporte que debe realizar el Comité depende del tipo de vía (calle, pasaje o acera) y será asimilado a una de las siguientes 3 categorías, las cuales están relacionadas con el origen del loteo de viviendas.</a:t>
            </a: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>
              <a:solidFill>
                <a:srgbClr val="084F82"/>
              </a:solidFill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 smtClean="0">
              <a:solidFill>
                <a:srgbClr val="084F82"/>
              </a:solidFill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>
              <a:solidFill>
                <a:srgbClr val="084F82"/>
              </a:solidFill>
              <a:ea typeface="ヒラギノ角ゴ Pro W3" charset="-128"/>
            </a:endParaRPr>
          </a:p>
          <a:p>
            <a:pPr defTabSz="4572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ES" sz="2000" dirty="0">
              <a:solidFill>
                <a:srgbClr val="084F82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1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2777</Words>
  <Application>Microsoft Office PowerPoint</Application>
  <PresentationFormat>Presentación en pantalla (4:3)</PresentationFormat>
  <Paragraphs>316</Paragraphs>
  <Slides>47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Condominios – Ley de Copropiedad</vt:lpstr>
      <vt:lpstr>Diapositiva 16</vt:lpstr>
      <vt:lpstr>Diapositiva 17</vt:lpstr>
      <vt:lpstr>Diapositiva 18</vt:lpstr>
      <vt:lpstr>Diapositiva 19</vt:lpstr>
      <vt:lpstr>  </vt:lpstr>
      <vt:lpstr>Diapositiva 21</vt:lpstr>
      <vt:lpstr>Diapositiva 22</vt:lpstr>
      <vt:lpstr>Diapositiva 23</vt:lpstr>
      <vt:lpstr>Diapositiva 24</vt:lpstr>
      <vt:lpstr>Diapositiva 25</vt:lpstr>
      <vt:lpstr>Servicio Nacional de la Discapacidad  -SENADIS-</vt:lpstr>
      <vt:lpstr>Diapositiva 27</vt:lpstr>
      <vt:lpstr>Diapositiva 28</vt:lpstr>
      <vt:lpstr>Diapositiva 29</vt:lpstr>
      <vt:lpstr>  ¿Qué es Compromiso País?  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Programa Estudiantes con Discapacidad en  Instituciones de Educación Superior 2019</vt:lpstr>
      <vt:lpstr>Diapositiva 38</vt:lpstr>
      <vt:lpstr>Diapositiva 39</vt:lpstr>
      <vt:lpstr>Fondo Nacional de Proyectos Inclusivos  FONAPI</vt:lpstr>
      <vt:lpstr>Diapositiva 41</vt:lpstr>
      <vt:lpstr>Programa de Participación  Inclusiva Territorial Coordinación Nacional de Participación para la Inclusión</vt:lpstr>
      <vt:lpstr>Diapositiva 43</vt:lpstr>
      <vt:lpstr>Diapositiva 44</vt:lpstr>
      <vt:lpstr>Diapositiva 45</vt:lpstr>
      <vt:lpstr>Diapositiva 46</vt:lpstr>
      <vt:lpstr>Diapositiva 47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Francisco Balbontín Rodriguez</dc:creator>
  <cp:lastModifiedBy>Francisco Balbontín Rodriguez</cp:lastModifiedBy>
  <cp:revision>23</cp:revision>
  <dcterms:created xsi:type="dcterms:W3CDTF">2019-02-25T00:56:24Z</dcterms:created>
  <dcterms:modified xsi:type="dcterms:W3CDTF">2019-02-25T17:40:09Z</dcterms:modified>
</cp:coreProperties>
</file>